
<file path=[Content_Types].xml><?xml version="1.0" encoding="utf-8"?>
<Types xmlns="http://schemas.openxmlformats.org/package/2006/content-types">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Lst>
  <p:notesMasterIdLst>
    <p:notesMasterId r:id="rId4"/>
  </p:notesMasterIdLst>
  <p:handoutMasterIdLst>
    <p:handoutMasterId r:id="rId5"/>
  </p:handoutMasterIdLst>
  <p:sldIdLst>
    <p:sldId id="289" r:id="rId2"/>
    <p:sldId id="290" r:id="rId3"/>
  </p:sldIdLst>
  <p:sldSz cx="9144000" cy="6858000" type="screen4x3"/>
  <p:notesSz cx="7099300" cy="10234613"/>
  <p:defaultTextStyle>
    <a:defPPr>
      <a:defRPr lang="de-DE"/>
    </a:defPPr>
    <a:lvl1pPr algn="l" rtl="0" fontAlgn="base">
      <a:spcBef>
        <a:spcPct val="0"/>
      </a:spcBef>
      <a:spcAft>
        <a:spcPct val="0"/>
      </a:spcAft>
      <a:defRPr sz="2200" b="1" kern="1200">
        <a:solidFill>
          <a:srgbClr val="999999"/>
        </a:solidFill>
        <a:latin typeface="Arial" charset="0"/>
        <a:ea typeface="+mn-ea"/>
        <a:cs typeface="Arial" charset="0"/>
      </a:defRPr>
    </a:lvl1pPr>
    <a:lvl2pPr marL="457200" algn="l" rtl="0" fontAlgn="base">
      <a:spcBef>
        <a:spcPct val="0"/>
      </a:spcBef>
      <a:spcAft>
        <a:spcPct val="0"/>
      </a:spcAft>
      <a:defRPr sz="2200" b="1" kern="1200">
        <a:solidFill>
          <a:srgbClr val="999999"/>
        </a:solidFill>
        <a:latin typeface="Arial" charset="0"/>
        <a:ea typeface="+mn-ea"/>
        <a:cs typeface="Arial" charset="0"/>
      </a:defRPr>
    </a:lvl2pPr>
    <a:lvl3pPr marL="914400" algn="l" rtl="0" fontAlgn="base">
      <a:spcBef>
        <a:spcPct val="0"/>
      </a:spcBef>
      <a:spcAft>
        <a:spcPct val="0"/>
      </a:spcAft>
      <a:defRPr sz="2200" b="1" kern="1200">
        <a:solidFill>
          <a:srgbClr val="999999"/>
        </a:solidFill>
        <a:latin typeface="Arial" charset="0"/>
        <a:ea typeface="+mn-ea"/>
        <a:cs typeface="Arial" charset="0"/>
      </a:defRPr>
    </a:lvl3pPr>
    <a:lvl4pPr marL="1371600" algn="l" rtl="0" fontAlgn="base">
      <a:spcBef>
        <a:spcPct val="0"/>
      </a:spcBef>
      <a:spcAft>
        <a:spcPct val="0"/>
      </a:spcAft>
      <a:defRPr sz="2200" b="1" kern="1200">
        <a:solidFill>
          <a:srgbClr val="999999"/>
        </a:solidFill>
        <a:latin typeface="Arial" charset="0"/>
        <a:ea typeface="+mn-ea"/>
        <a:cs typeface="Arial" charset="0"/>
      </a:defRPr>
    </a:lvl4pPr>
    <a:lvl5pPr marL="1828800" algn="l" rtl="0" fontAlgn="base">
      <a:spcBef>
        <a:spcPct val="0"/>
      </a:spcBef>
      <a:spcAft>
        <a:spcPct val="0"/>
      </a:spcAft>
      <a:defRPr sz="2200" b="1" kern="1200">
        <a:solidFill>
          <a:srgbClr val="999999"/>
        </a:solidFill>
        <a:latin typeface="Arial" charset="0"/>
        <a:ea typeface="+mn-ea"/>
        <a:cs typeface="Arial" charset="0"/>
      </a:defRPr>
    </a:lvl5pPr>
    <a:lvl6pPr marL="2286000" algn="l" defTabSz="914400" rtl="0" eaLnBrk="1" latinLnBrk="0" hangingPunct="1">
      <a:defRPr sz="2200" b="1" kern="1200">
        <a:solidFill>
          <a:srgbClr val="999999"/>
        </a:solidFill>
        <a:latin typeface="Arial" charset="0"/>
        <a:ea typeface="+mn-ea"/>
        <a:cs typeface="Arial" charset="0"/>
      </a:defRPr>
    </a:lvl6pPr>
    <a:lvl7pPr marL="2743200" algn="l" defTabSz="914400" rtl="0" eaLnBrk="1" latinLnBrk="0" hangingPunct="1">
      <a:defRPr sz="2200" b="1" kern="1200">
        <a:solidFill>
          <a:srgbClr val="999999"/>
        </a:solidFill>
        <a:latin typeface="Arial" charset="0"/>
        <a:ea typeface="+mn-ea"/>
        <a:cs typeface="Arial" charset="0"/>
      </a:defRPr>
    </a:lvl7pPr>
    <a:lvl8pPr marL="3200400" algn="l" defTabSz="914400" rtl="0" eaLnBrk="1" latinLnBrk="0" hangingPunct="1">
      <a:defRPr sz="2200" b="1" kern="1200">
        <a:solidFill>
          <a:srgbClr val="999999"/>
        </a:solidFill>
        <a:latin typeface="Arial" charset="0"/>
        <a:ea typeface="+mn-ea"/>
        <a:cs typeface="Arial" charset="0"/>
      </a:defRPr>
    </a:lvl8pPr>
    <a:lvl9pPr marL="3657600" algn="l" defTabSz="914400" rtl="0" eaLnBrk="1" latinLnBrk="0" hangingPunct="1">
      <a:defRPr sz="2200" b="1" kern="1200">
        <a:solidFill>
          <a:srgbClr val="999999"/>
        </a:solidFill>
        <a:latin typeface="Arial" charset="0"/>
        <a:ea typeface="+mn-ea"/>
        <a:cs typeface="Arial" charset="0"/>
      </a:defRPr>
    </a:lvl9pPr>
  </p:defaultTextStyle>
  <p:extLst>
    <p:ext uri="{EFAFB233-063F-42B5-8137-9DF3F51BA10A}">
      <p15:sldGuideLst xmlns:p15="http://schemas.microsoft.com/office/powerpoint/2012/main">
        <p15:guide id="1" orient="horz" pos="3949">
          <p15:clr>
            <a:srgbClr val="A4A3A4"/>
          </p15:clr>
        </p15:guide>
        <p15:guide id="2" orient="horz" pos="1545">
          <p15:clr>
            <a:srgbClr val="A4A3A4"/>
          </p15:clr>
        </p15:guide>
        <p15:guide id="3" pos="433">
          <p15:clr>
            <a:srgbClr val="A4A3A4"/>
          </p15:clr>
        </p15:guide>
        <p15:guide id="4" pos="5335">
          <p15:clr>
            <a:srgbClr val="A4A3A4"/>
          </p15:clr>
        </p15:guide>
        <p15:guide id="5" pos="4278">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nja Baljkovic" initials="" lastIdx="1" clrIdx="0"/>
  <p:cmAuthor id="1" name="Nicole"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04" autoAdjust="0"/>
    <p:restoredTop sz="93151" autoAdjust="0"/>
  </p:normalViewPr>
  <p:slideViewPr>
    <p:cSldViewPr snapToGrid="0" snapToObjects="1">
      <p:cViewPr varScale="1">
        <p:scale>
          <a:sx n="124" d="100"/>
          <a:sy n="124" d="100"/>
        </p:scale>
        <p:origin x="978" y="108"/>
      </p:cViewPr>
      <p:guideLst>
        <p:guide orient="horz" pos="3949"/>
        <p:guide orient="horz" pos="1545"/>
        <p:guide pos="433"/>
        <p:guide pos="5335"/>
        <p:guide pos="4278"/>
      </p:guideLst>
    </p:cSldViewPr>
  </p:slideViewPr>
  <p:outlineViewPr>
    <p:cViewPr>
      <p:scale>
        <a:sx n="33" d="100"/>
        <a:sy n="33" d="100"/>
      </p:scale>
      <p:origin x="3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100" d="100"/>
          <a:sy n="100" d="100"/>
        </p:scale>
        <p:origin x="-2760" y="21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66563"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endParaRPr lang="de-DE"/>
          </a:p>
        </p:txBody>
      </p:sp>
      <p:sp>
        <p:nvSpPr>
          <p:cNvPr id="66564"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66565"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fld id="{38764743-1AAE-41E7-970F-E35B3E5EB33C}" type="slidenum">
              <a:rPr lang="de-DE"/>
              <a:pPr>
                <a:defRPr/>
              </a:pPr>
              <a:t>‹N°›</a:t>
            </a:fld>
            <a:endParaRPr lang="de-DE"/>
          </a:p>
        </p:txBody>
      </p:sp>
    </p:spTree>
    <p:extLst>
      <p:ext uri="{BB962C8B-B14F-4D97-AF65-F5344CB8AC3E}">
        <p14:creationId xmlns:p14="http://schemas.microsoft.com/office/powerpoint/2010/main" val="22468038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8195" name="Rectangle 3"/>
          <p:cNvSpPr>
            <a:spLocks noGrp="1" noChangeArrowheads="1"/>
          </p:cNvSpPr>
          <p:nvPr>
            <p:ph type="dt" idx="1"/>
          </p:nvPr>
        </p:nvSpPr>
        <p:spPr bwMode="auto">
          <a:xfrm>
            <a:off x="4022725" y="0"/>
            <a:ext cx="3076575" cy="511175"/>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endParaRPr lang="de-DE"/>
          </a:p>
        </p:txBody>
      </p:sp>
      <p:sp>
        <p:nvSpPr>
          <p:cNvPr id="10244" name="Rectangle 4"/>
          <p:cNvSpPr>
            <a:spLocks noGrp="1" noRot="1" noChangeAspect="1" noChangeArrowheads="1" noTextEdit="1"/>
          </p:cNvSpPr>
          <p:nvPr>
            <p:ph type="sldImg" idx="2"/>
          </p:nvPr>
        </p:nvSpPr>
        <p:spPr bwMode="auto">
          <a:xfrm>
            <a:off x="990600" y="768350"/>
            <a:ext cx="5118100" cy="3836988"/>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46150" y="4860925"/>
            <a:ext cx="5207000" cy="4605338"/>
          </a:xfrm>
          <a:prstGeom prst="rect">
            <a:avLst/>
          </a:prstGeom>
          <a:noFill/>
          <a:ln w="9525">
            <a:noFill/>
            <a:miter lim="800000"/>
            <a:headEnd/>
            <a:tailEnd/>
          </a:ln>
        </p:spPr>
        <p:txBody>
          <a:bodyPr vert="horz" wrap="square" lIns="94313" tIns="47157" rIns="94313" bIns="47157" numCol="1" anchor="t" anchorCtr="0" compatLnSpc="1">
            <a:prstTxWarp prst="textNoShape">
              <a:avLst/>
            </a:prstTxWarp>
          </a:bodyPr>
          <a:lstStyle/>
          <a:p>
            <a:pPr lvl="0"/>
            <a:r>
              <a:rPr lang="de-DE" noProof="0" dirty="0" smtClean="0"/>
              <a:t>Klicken Sie, um die Formate des Vorlagentextes zu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defTabSz="947738" eaLnBrk="0" hangingPunct="0">
              <a:defRPr sz="1200" b="0">
                <a:solidFill>
                  <a:schemeClr val="tx1"/>
                </a:solidFill>
                <a:latin typeface="Arial Narrow" pitchFamily="34" charset="0"/>
              </a:defRPr>
            </a:lvl1pPr>
          </a:lstStyle>
          <a:p>
            <a:pPr>
              <a:defRPr/>
            </a:pPr>
            <a:endParaRPr lang="de-DE"/>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p:spPr>
        <p:txBody>
          <a:bodyPr vert="horz" wrap="square" lIns="94313" tIns="47157" rIns="94313" bIns="47157" numCol="1" anchor="b" anchorCtr="0" compatLnSpc="1">
            <a:prstTxWarp prst="textNoShape">
              <a:avLst/>
            </a:prstTxWarp>
          </a:bodyPr>
          <a:lstStyle>
            <a:lvl1pPr algn="r" defTabSz="947738" eaLnBrk="0" hangingPunct="0">
              <a:defRPr sz="1200" b="0">
                <a:solidFill>
                  <a:schemeClr val="tx1"/>
                </a:solidFill>
                <a:latin typeface="Arial Narrow" pitchFamily="34" charset="0"/>
              </a:defRPr>
            </a:lvl1pPr>
          </a:lstStyle>
          <a:p>
            <a:pPr>
              <a:defRPr/>
            </a:pPr>
            <a:fld id="{CD2B23F5-4D49-4DFC-8D0D-D33F0762EB69}" type="slidenum">
              <a:rPr lang="de-DE"/>
              <a:pPr>
                <a:defRPr/>
              </a:pPr>
              <a:t>‹N°›</a:t>
            </a:fld>
            <a:endParaRPr lang="de-DE"/>
          </a:p>
        </p:txBody>
      </p:sp>
    </p:spTree>
    <p:extLst>
      <p:ext uri="{BB962C8B-B14F-4D97-AF65-F5344CB8AC3E}">
        <p14:creationId xmlns:p14="http://schemas.microsoft.com/office/powerpoint/2010/main" val="11226728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xfrm>
            <a:off x="992188" y="768350"/>
            <a:ext cx="5114925" cy="3836988"/>
          </a:xfrm>
          <a:ln/>
        </p:spPr>
      </p:sp>
      <p:sp>
        <p:nvSpPr>
          <p:cNvPr id="50178" name="Rectangle 3"/>
          <p:cNvSpPr>
            <a:spLocks noGrp="1" noChangeArrowheads="1"/>
          </p:cNvSpPr>
          <p:nvPr>
            <p:ph type="body" idx="1"/>
          </p:nvPr>
        </p:nvSpPr>
        <p:spPr>
          <a:noFill/>
          <a:ln/>
        </p:spPr>
        <p:txBody>
          <a:bodyPr/>
          <a:lstStyle/>
          <a:p>
            <a:pPr marL="179388" lvl="1"/>
            <a:r>
              <a:rPr lang="de-DE" sz="1100" b="1" smtClean="0"/>
              <a:t>5) </a:t>
            </a:r>
            <a:r>
              <a:rPr lang="de-DE" b="1" smtClean="0"/>
              <a:t>Was ist der Beitrag der GIZ, um Wirkungen zu erzielen und welche GIZ-Instrumente bringen wir ein? </a:t>
            </a:r>
          </a:p>
          <a:p>
            <a:pPr marL="179388" lvl="1"/>
            <a:r>
              <a:rPr lang="de-DE" smtClean="0"/>
              <a:t>Es werden Beiträge definiert, mit der die Maßnahme die intendierten Wirkungen erzielt. Ansätze für Aktivitäten werden insoweit diskutiert, als dass sie für die Identifizierung der für die Erreichung der Wirkungen erforderlichen Instrumente notwendig sind. Die Instrumente der GIZ werden entsprechend ihres komparativen Vorteils ausgewählt und eingesetzt.</a:t>
            </a:r>
          </a:p>
          <a:p>
            <a:pPr marL="179388" lvl="1"/>
            <a:r>
              <a:rPr lang="de-DE" smtClean="0"/>
              <a:t>Hierbei helfen folgende Leitfragen:</a:t>
            </a:r>
          </a:p>
          <a:p>
            <a:pPr marL="179388" lvl="1"/>
            <a:r>
              <a:rPr lang="de-DE" i="1" smtClean="0"/>
              <a:t>Was müssen wir tun, um die intendierten Wirkungen zu erzielen (Aktivitäten)?</a:t>
            </a:r>
          </a:p>
          <a:p>
            <a:pPr marL="179388" lvl="1"/>
            <a:r>
              <a:rPr lang="de-DE" i="1" smtClean="0"/>
              <a:t>Welche Hebel sind besonders wirkungsvoll?</a:t>
            </a:r>
          </a:p>
          <a:p>
            <a:pPr marL="179388" lvl="1"/>
            <a:r>
              <a:rPr lang="de-DE" i="1" smtClean="0"/>
              <a:t>Welche GIZ-Instrumente sind am besten für die Erreichung der jeweiligen Wirkungen geeignet? </a:t>
            </a:r>
          </a:p>
          <a:p>
            <a:pPr marL="179388" lvl="1"/>
            <a:r>
              <a:rPr lang="de-DE" i="1" smtClean="0"/>
              <a:t>Wie viele Ressourcen stehen uns zur Verfügung? Sind diese so am effizientesten eingesetzt?</a:t>
            </a:r>
          </a:p>
          <a:p>
            <a:pPr marL="179388" lvl="1"/>
            <a:endParaRPr lang="de-DE" i="1" smtClean="0"/>
          </a:p>
          <a:p>
            <a:pPr marL="179388" lvl="1"/>
            <a:endParaRPr lang="de-DE" i="1" smtClean="0"/>
          </a:p>
          <a:p>
            <a:pPr marL="179388" lvl="1"/>
            <a:r>
              <a:rPr lang="de-DE" sz="1100" smtClean="0"/>
              <a:t>(Anmerkung: Aktivitäten werden in ihrer kohärenten Vollständigkeit erst zu Beginn der Durchführung der Maßnahme im Rahmen der operativen Planung präzisiert (Operationsplan)).</a:t>
            </a:r>
          </a:p>
        </p:txBody>
      </p:sp>
    </p:spTree>
    <p:extLst>
      <p:ext uri="{BB962C8B-B14F-4D97-AF65-F5344CB8AC3E}">
        <p14:creationId xmlns:p14="http://schemas.microsoft.com/office/powerpoint/2010/main" val="1365736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4" name="Grafik 6"/>
          <p:cNvPicPr>
            <a:picLocks noChangeAspect="1"/>
          </p:cNvPicPr>
          <p:nvPr/>
        </p:nvPicPr>
        <p:blipFill>
          <a:blip r:embed="rId2"/>
          <a:srcRect/>
          <a:stretch>
            <a:fillRect/>
          </a:stretch>
        </p:blipFill>
        <p:spPr bwMode="auto">
          <a:xfrm>
            <a:off x="0" y="1588"/>
            <a:ext cx="9144000" cy="1116012"/>
          </a:xfrm>
          <a:prstGeom prst="rect">
            <a:avLst/>
          </a:prstGeom>
          <a:noFill/>
          <a:ln w="9525">
            <a:noFill/>
            <a:miter lim="800000"/>
            <a:headEnd/>
            <a:tailEnd/>
          </a:ln>
        </p:spPr>
      </p:pic>
      <p:pic>
        <p:nvPicPr>
          <p:cNvPr id="5" name="Grafik 7"/>
          <p:cNvPicPr>
            <a:picLocks noChangeAspect="1"/>
          </p:cNvPicPr>
          <p:nvPr/>
        </p:nvPicPr>
        <p:blipFill>
          <a:blip r:embed="rId3"/>
          <a:srcRect/>
          <a:stretch>
            <a:fillRect/>
          </a:stretch>
        </p:blipFill>
        <p:spPr bwMode="auto">
          <a:xfrm>
            <a:off x="6618288" y="304800"/>
            <a:ext cx="2106612" cy="877888"/>
          </a:xfrm>
          <a:prstGeom prst="rect">
            <a:avLst/>
          </a:prstGeom>
          <a:noFill/>
          <a:ln w="9525">
            <a:noFill/>
            <a:miter lim="800000"/>
            <a:headEnd/>
            <a:tailEnd/>
          </a:ln>
        </p:spPr>
      </p:pic>
      <p:pic>
        <p:nvPicPr>
          <p:cNvPr id="6" name="Grafik 8"/>
          <p:cNvPicPr>
            <a:picLocks noChangeAspect="1"/>
          </p:cNvPicPr>
          <p:nvPr/>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7" name="Text Box 19"/>
          <p:cNvSpPr txBox="1">
            <a:spLocks noChangeArrowheads="1"/>
          </p:cNvSpPr>
          <p:nvPr/>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82CBBE7A-6B72-48CA-8AF3-F9F22BA552E1}" type="slidenum">
              <a:rPr lang="de-DE" sz="1000" b="0" smtClean="0">
                <a:solidFill>
                  <a:schemeClr val="tx2"/>
                </a:solidFill>
                <a:latin typeface="Arial Narrow" pitchFamily="34" charset="0"/>
              </a:rPr>
              <a:pPr algn="r">
                <a:defRPr/>
              </a:pPr>
              <a:t>‹N°›</a:t>
            </a:fld>
            <a:endParaRPr lang="de-DE" sz="1000" b="0" dirty="0">
              <a:solidFill>
                <a:schemeClr val="tx2"/>
              </a:solidFill>
              <a:latin typeface="Arial Narrow" pitchFamily="34" charset="0"/>
            </a:endParaRPr>
          </a:p>
        </p:txBody>
      </p:sp>
      <p:pic>
        <p:nvPicPr>
          <p:cNvPr id="10" name="Grafik 10"/>
          <p:cNvPicPr>
            <a:picLocks noChangeAspect="1"/>
          </p:cNvPicPr>
          <p:nvPr userDrawn="1"/>
        </p:nvPicPr>
        <p:blipFill>
          <a:blip r:embed="rId5"/>
          <a:srcRect/>
          <a:stretch>
            <a:fillRect/>
          </a:stretch>
        </p:blipFill>
        <p:spPr bwMode="auto">
          <a:xfrm>
            <a:off x="0" y="0"/>
            <a:ext cx="9144000" cy="1119188"/>
          </a:xfrm>
          <a:prstGeom prst="rect">
            <a:avLst/>
          </a:prstGeom>
          <a:noFill/>
          <a:ln w="9525">
            <a:noFill/>
            <a:miter lim="800000"/>
            <a:headEnd/>
            <a:tailEnd/>
          </a:ln>
        </p:spPr>
      </p:pic>
      <p:pic>
        <p:nvPicPr>
          <p:cNvPr id="11" name="Grafik 7"/>
          <p:cNvPicPr>
            <a:picLocks noChangeAspect="1"/>
          </p:cNvPicPr>
          <p:nvPr userDrawn="1"/>
        </p:nvPicPr>
        <p:blipFill>
          <a:blip r:embed="rId3"/>
          <a:srcRect/>
          <a:stretch>
            <a:fillRect/>
          </a:stretch>
        </p:blipFill>
        <p:spPr bwMode="auto">
          <a:xfrm>
            <a:off x="6618288" y="304800"/>
            <a:ext cx="2106612" cy="877888"/>
          </a:xfrm>
          <a:prstGeom prst="rect">
            <a:avLst/>
          </a:prstGeom>
          <a:noFill/>
          <a:ln w="9525">
            <a:noFill/>
            <a:miter lim="800000"/>
            <a:headEnd/>
            <a:tailEnd/>
          </a:ln>
        </p:spPr>
      </p:pic>
      <p:sp>
        <p:nvSpPr>
          <p:cNvPr id="12" name="Rechteck 9"/>
          <p:cNvSpPr/>
          <p:nvPr userDrawn="1"/>
        </p:nvSpPr>
        <p:spPr bwMode="auto">
          <a:xfrm>
            <a:off x="7721600" y="6604000"/>
            <a:ext cx="1422400" cy="254000"/>
          </a:xfrm>
          <a:prstGeom prst="rect">
            <a:avLst/>
          </a:prstGeom>
          <a:solidFill>
            <a:schemeClr val="bg1"/>
          </a:solidFill>
          <a:ln w="9525" cap="flat" cmpd="sng" algn="ctr">
            <a:noFill/>
            <a:prstDash val="solid"/>
            <a:round/>
            <a:headEnd type="none" w="med" len="med"/>
            <a:tailEnd type="none" w="med" len="med"/>
          </a:ln>
          <a:effectLst/>
        </p:spPr>
        <p:txBody>
          <a:bodyPr/>
          <a:lstStyle/>
          <a:p>
            <a:pPr eaLnBrk="0" hangingPunct="0">
              <a:defRPr/>
            </a:pPr>
            <a:endParaRPr lang="de-DE">
              <a:cs typeface="+mn-cs"/>
            </a:endParaRPr>
          </a:p>
        </p:txBody>
      </p:sp>
      <p:pic>
        <p:nvPicPr>
          <p:cNvPr id="13" name="Grafik 8"/>
          <p:cNvPicPr>
            <a:picLocks noChangeAspect="1"/>
          </p:cNvPicPr>
          <p:nvPr userDrawn="1"/>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14" name="Text Box 19"/>
          <p:cNvSpPr txBox="1">
            <a:spLocks noChangeArrowheads="1"/>
          </p:cNvSpPr>
          <p:nvPr userDrawn="1"/>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1252B759-D255-467D-9383-007D2F91FF76}" type="slidenum">
              <a:rPr lang="de-DE" sz="1000" b="0" smtClean="0">
                <a:solidFill>
                  <a:schemeClr val="tx2"/>
                </a:solidFill>
                <a:latin typeface="Arial Narrow" pitchFamily="34" charset="0"/>
              </a:rPr>
              <a:pPr algn="r">
                <a:defRPr/>
              </a:pPr>
              <a:t>‹N°›</a:t>
            </a:fld>
            <a:endParaRPr lang="de-DE" sz="1000" b="0" dirty="0">
              <a:solidFill>
                <a:schemeClr val="tx2"/>
              </a:solidFill>
              <a:latin typeface="Arial Narrow" pitchFamily="34" charset="0"/>
            </a:endParaRPr>
          </a:p>
        </p:txBody>
      </p:sp>
      <p:pic>
        <p:nvPicPr>
          <p:cNvPr id="15" name="Grafik 8"/>
          <p:cNvPicPr>
            <a:picLocks noChangeAspect="1"/>
          </p:cNvPicPr>
          <p:nvPr userDrawn="1"/>
        </p:nvPicPr>
        <p:blipFill>
          <a:blip r:embed="rId4"/>
          <a:srcRect/>
          <a:stretch>
            <a:fillRect/>
          </a:stretch>
        </p:blipFill>
        <p:spPr bwMode="auto">
          <a:xfrm>
            <a:off x="0" y="5851525"/>
            <a:ext cx="9144000" cy="738188"/>
          </a:xfrm>
          <a:prstGeom prst="rect">
            <a:avLst/>
          </a:prstGeom>
          <a:noFill/>
          <a:ln w="9525">
            <a:noFill/>
            <a:miter lim="800000"/>
            <a:headEnd/>
            <a:tailEnd/>
          </a:ln>
        </p:spPr>
      </p:pic>
      <p:sp>
        <p:nvSpPr>
          <p:cNvPr id="8" name="Rectangle 16"/>
          <p:cNvSpPr>
            <a:spLocks noGrp="1" noChangeArrowheads="1"/>
          </p:cNvSpPr>
          <p:nvPr>
            <p:ph type="subTitle" sz="quarter" idx="1"/>
          </p:nvPr>
        </p:nvSpPr>
        <p:spPr>
          <a:xfrm>
            <a:off x="1040400" y="3239022"/>
            <a:ext cx="7034400" cy="1752600"/>
          </a:xfrm>
        </p:spPr>
        <p:txBody>
          <a:bodyPr/>
          <a:lstStyle>
            <a:lvl1pPr marL="0" indent="0" algn="ctr">
              <a:buFont typeface="Wingdings" pitchFamily="2" charset="2"/>
              <a:buNone/>
              <a:defRPr sz="2800" baseline="0"/>
            </a:lvl1pPr>
          </a:lstStyle>
          <a:p>
            <a:r>
              <a:rPr lang="en-US" dirty="0" smtClean="0"/>
              <a:t>Formatvorlage des Untertitelmasters durch Klicken bearbeiten</a:t>
            </a:r>
            <a:endParaRPr lang="de-DE" dirty="0"/>
          </a:p>
        </p:txBody>
      </p:sp>
      <p:sp>
        <p:nvSpPr>
          <p:cNvPr id="9" name="Rectangle 15"/>
          <p:cNvSpPr>
            <a:spLocks noGrp="1" noChangeArrowheads="1"/>
          </p:cNvSpPr>
          <p:nvPr>
            <p:ph type="ctrTitle" sz="quarter"/>
          </p:nvPr>
        </p:nvSpPr>
        <p:spPr>
          <a:xfrm>
            <a:off x="1040400" y="1993726"/>
            <a:ext cx="7034400" cy="1143000"/>
          </a:xfrm>
        </p:spPr>
        <p:txBody>
          <a:bodyPr anchor="ctr"/>
          <a:lstStyle>
            <a:lvl1pPr algn="ctr">
              <a:defRPr sz="3600"/>
            </a:lvl1pPr>
          </a:lstStyle>
          <a:p>
            <a:r>
              <a:rPr lang="en-US" dirty="0" smtClean="0"/>
              <a:t>Titelmasterformat durch Klicken bearbeiten</a:t>
            </a:r>
            <a:endParaRPr lang="de-DE" dirty="0"/>
          </a:p>
        </p:txBody>
      </p:sp>
      <p:sp>
        <p:nvSpPr>
          <p:cNvPr id="16" name="Rectangle 25"/>
          <p:cNvSpPr>
            <a:spLocks noGrp="1" noChangeArrowheads="1"/>
          </p:cNvSpPr>
          <p:nvPr>
            <p:ph type="ftr" sz="quarter" idx="10"/>
          </p:nvPr>
        </p:nvSpPr>
        <p:spPr/>
        <p:txBody>
          <a:bodyPr/>
          <a:lstStyle>
            <a:lvl1pPr>
              <a:defRPr/>
            </a:lvl1pPr>
          </a:lstStyle>
          <a:p>
            <a:pPr>
              <a:defRPr/>
            </a:pPr>
            <a:r>
              <a:rPr lang="de-DE"/>
              <a:t>Stabsstelle Monitoring und Evaluierung</a:t>
            </a:r>
          </a:p>
        </p:txBody>
      </p:sp>
      <p:sp>
        <p:nvSpPr>
          <p:cNvPr id="17" name="Rectangle 17"/>
          <p:cNvSpPr>
            <a:spLocks noGrp="1" noChangeArrowheads="1"/>
          </p:cNvSpPr>
          <p:nvPr>
            <p:ph type="dt" sz="half" idx="11"/>
          </p:nvPr>
        </p:nvSpPr>
        <p:spPr>
          <a:xfrm>
            <a:off x="684213" y="6581775"/>
            <a:ext cx="1295400" cy="246063"/>
          </a:xfrm>
        </p:spPr>
        <p:txBody>
          <a:bodyPr/>
          <a:lstStyle>
            <a:lvl1pPr algn="l" eaLnBrk="0" hangingPunct="0">
              <a:defRPr sz="1000" b="0">
                <a:solidFill>
                  <a:schemeClr val="tx2"/>
                </a:solidFill>
                <a:latin typeface="Arial Narrow" pitchFamily="34" charset="0"/>
                <a:cs typeface="+mn-cs"/>
              </a:defRPr>
            </a:lvl1pPr>
          </a:lstStyle>
          <a:p>
            <a:pPr>
              <a:defRPr/>
            </a:pPr>
            <a:fld id="{DE5D12FF-39B8-4567-B57E-9207D4BA086E}" type="datetime4">
              <a:rPr lang="de-DE"/>
              <a:pPr>
                <a:defRPr/>
              </a:pPr>
              <a:t>8. April 2016</a:t>
            </a:fld>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dirty="0"/>
          </a:p>
        </p:txBody>
      </p:sp>
      <p:sp>
        <p:nvSpPr>
          <p:cNvPr id="7" name="Inhaltsplatzhalter 2"/>
          <p:cNvSpPr>
            <a:spLocks noGrp="1"/>
          </p:cNvSpPr>
          <p:nvPr>
            <p:ph idx="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dirty="0" smtClean="0"/>
              <a:t>Textmasterformate durch Klicken bearbeiten</a:t>
            </a:r>
          </a:p>
          <a:p>
            <a:pPr lvl="1"/>
            <a:r>
              <a:rPr lang="en-US" noProof="0" dirty="0" smtClean="0"/>
              <a:t>Zweite Ebene</a:t>
            </a:r>
          </a:p>
          <a:p>
            <a:pPr lvl="2"/>
            <a:r>
              <a:rPr lang="en-US" noProof="0" dirty="0" smtClean="0"/>
              <a:t>Dritte Ebene</a:t>
            </a:r>
          </a:p>
          <a:p>
            <a:pPr lvl="3"/>
            <a:r>
              <a:rPr lang="en-US" noProof="0" dirty="0" smtClean="0"/>
              <a:t>Vierte Ebene</a:t>
            </a:r>
          </a:p>
        </p:txBody>
      </p:sp>
      <p:sp>
        <p:nvSpPr>
          <p:cNvPr id="4"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5" name="Rectangle 17"/>
          <p:cNvSpPr>
            <a:spLocks noGrp="1" noChangeArrowheads="1"/>
          </p:cNvSpPr>
          <p:nvPr>
            <p:ph type="dt" sz="half" idx="11"/>
          </p:nvPr>
        </p:nvSpPr>
        <p:spPr>
          <a:ln/>
        </p:spPr>
        <p:txBody>
          <a:bodyPr/>
          <a:lstStyle>
            <a:lvl1pPr>
              <a:defRPr/>
            </a:lvl1pPr>
          </a:lstStyle>
          <a:p>
            <a:pPr>
              <a:defRPr/>
            </a:pPr>
            <a:fld id="{EE9B01F6-E4EC-4631-9C30-810EDF313AC6}" type="datetime4">
              <a:rPr lang="de-DE"/>
              <a:pPr>
                <a:defRPr/>
              </a:pPr>
              <a:t>8. April 2016</a:t>
            </a:fld>
            <a:endParaRPr lang="de-DE"/>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7" name="Inhaltsplatzhalter 2"/>
          <p:cNvSpPr>
            <a:spLocks noGrp="1"/>
          </p:cNvSpPr>
          <p:nvPr>
            <p:ph idx="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8" name="Inhaltsplatzhalter 2"/>
          <p:cNvSpPr>
            <a:spLocks noGrp="1"/>
          </p:cNvSpPr>
          <p:nvPr>
            <p:ph idx="12"/>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5" name="Rectangle 25"/>
          <p:cNvSpPr>
            <a:spLocks noGrp="1" noChangeArrowheads="1"/>
          </p:cNvSpPr>
          <p:nvPr>
            <p:ph type="ftr" sz="quarter" idx="13"/>
          </p:nvPr>
        </p:nvSpPr>
        <p:spPr>
          <a:ln/>
        </p:spPr>
        <p:txBody>
          <a:bodyPr/>
          <a:lstStyle>
            <a:lvl1pPr>
              <a:defRPr/>
            </a:lvl1pPr>
          </a:lstStyle>
          <a:p>
            <a:pPr>
              <a:defRPr/>
            </a:pPr>
            <a:r>
              <a:rPr lang="de-DE"/>
              <a:t>Stabsstelle Monitoring und Evaluierung</a:t>
            </a:r>
          </a:p>
        </p:txBody>
      </p:sp>
      <p:sp>
        <p:nvSpPr>
          <p:cNvPr id="6" name="Rectangle 17"/>
          <p:cNvSpPr>
            <a:spLocks noGrp="1" noChangeArrowheads="1"/>
          </p:cNvSpPr>
          <p:nvPr>
            <p:ph type="dt" sz="half" idx="14"/>
          </p:nvPr>
        </p:nvSpPr>
        <p:spPr>
          <a:ln/>
        </p:spPr>
        <p:txBody>
          <a:bodyPr/>
          <a:lstStyle>
            <a:lvl1pPr>
              <a:defRPr/>
            </a:lvl1pPr>
          </a:lstStyle>
          <a:p>
            <a:pPr>
              <a:defRPr/>
            </a:pPr>
            <a:fld id="{6D3FF1A2-45DA-4EE4-B9A2-88329CF9EB1E}" type="datetime4">
              <a:rPr lang="de-DE"/>
              <a:pPr>
                <a:defRPr/>
              </a:pPr>
              <a:t>8. April 2016</a:t>
            </a:fld>
            <a:endParaRPr lang="de-DE"/>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Inhal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7" name="Inhaltsplatzhalter 2"/>
          <p:cNvSpPr>
            <a:spLocks noGrp="1"/>
          </p:cNvSpPr>
          <p:nvPr>
            <p:ph idx="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p:txBody>
      </p:sp>
      <p:sp>
        <p:nvSpPr>
          <p:cNvPr id="8" name="Bildplatzhalter 2"/>
          <p:cNvSpPr>
            <a:spLocks noGrp="1"/>
          </p:cNvSpPr>
          <p:nvPr>
            <p:ph type="pic" idx="12"/>
          </p:nvPr>
        </p:nvSpPr>
        <p:spPr>
          <a:xfrm>
            <a:off x="6786000" y="2448000"/>
            <a:ext cx="2358000" cy="3816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dirty="0"/>
          </a:p>
        </p:txBody>
      </p:sp>
      <p:sp>
        <p:nvSpPr>
          <p:cNvPr id="5" name="Rectangle 25"/>
          <p:cNvSpPr>
            <a:spLocks noGrp="1" noChangeArrowheads="1"/>
          </p:cNvSpPr>
          <p:nvPr>
            <p:ph type="ftr" sz="quarter" idx="13"/>
          </p:nvPr>
        </p:nvSpPr>
        <p:spPr>
          <a:ln/>
        </p:spPr>
        <p:txBody>
          <a:bodyPr/>
          <a:lstStyle>
            <a:lvl1pPr>
              <a:defRPr/>
            </a:lvl1pPr>
          </a:lstStyle>
          <a:p>
            <a:pPr>
              <a:defRPr/>
            </a:pPr>
            <a:r>
              <a:rPr lang="de-DE"/>
              <a:t>Stabsstelle Monitoring und Evaluierung</a:t>
            </a:r>
          </a:p>
        </p:txBody>
      </p:sp>
      <p:sp>
        <p:nvSpPr>
          <p:cNvPr id="6" name="Rectangle 17"/>
          <p:cNvSpPr>
            <a:spLocks noGrp="1" noChangeArrowheads="1"/>
          </p:cNvSpPr>
          <p:nvPr>
            <p:ph type="dt" sz="half" idx="14"/>
          </p:nvPr>
        </p:nvSpPr>
        <p:spPr>
          <a:ln/>
        </p:spPr>
        <p:txBody>
          <a:bodyPr/>
          <a:lstStyle>
            <a:lvl1pPr>
              <a:defRPr/>
            </a:lvl1pPr>
          </a:lstStyle>
          <a:p>
            <a:pPr>
              <a:defRPr/>
            </a:pPr>
            <a:fld id="{B1E7A008-FE11-4E26-BE27-5B61D4F9846A}" type="datetime4">
              <a:rPr lang="de-DE"/>
              <a:pPr>
                <a:defRPr/>
              </a:pPr>
              <a:t>8. April 2016</a:t>
            </a:fld>
            <a:endParaRPr lang="de-DE"/>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4" name="Rectangle 17"/>
          <p:cNvSpPr>
            <a:spLocks noGrp="1" noChangeArrowheads="1"/>
          </p:cNvSpPr>
          <p:nvPr>
            <p:ph type="dt" sz="half" idx="11"/>
          </p:nvPr>
        </p:nvSpPr>
        <p:spPr>
          <a:ln/>
        </p:spPr>
        <p:txBody>
          <a:bodyPr/>
          <a:lstStyle>
            <a:lvl1pPr>
              <a:defRPr/>
            </a:lvl1pPr>
          </a:lstStyle>
          <a:p>
            <a:pPr>
              <a:defRPr/>
            </a:pPr>
            <a:fld id="{39ECC480-AE0E-4A02-9F5E-F91638170E7F}" type="datetime4">
              <a:rPr lang="de-DE"/>
              <a:pPr>
                <a:defRPr/>
              </a:pPr>
              <a:t>8. April 2016</a:t>
            </a:fld>
            <a:endParaRPr lang="de-DE"/>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3" name="Rectangle 17"/>
          <p:cNvSpPr>
            <a:spLocks noGrp="1" noChangeArrowheads="1"/>
          </p:cNvSpPr>
          <p:nvPr>
            <p:ph type="dt" sz="half" idx="11"/>
          </p:nvPr>
        </p:nvSpPr>
        <p:spPr>
          <a:ln/>
        </p:spPr>
        <p:txBody>
          <a:bodyPr/>
          <a:lstStyle>
            <a:lvl1pPr>
              <a:defRPr/>
            </a:lvl1pPr>
          </a:lstStyle>
          <a:p>
            <a:pPr>
              <a:defRPr/>
            </a:pPr>
            <a:fld id="{529C9936-9EDD-4810-B543-3ED9B3E6EFE8}" type="datetime4">
              <a:rPr lang="de-DE"/>
              <a:pPr>
                <a:defRPr/>
              </a:pPr>
              <a:t>8. April 2016</a:t>
            </a:fld>
            <a:endParaRPr lang="de-DE"/>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84213" y="1482725"/>
            <a:ext cx="7775575" cy="619125"/>
          </a:xfrm>
        </p:spPr>
        <p:txBody>
          <a:bodyPr/>
          <a:lstStyle/>
          <a:p>
            <a:r>
              <a:rPr lang="en-US"/>
              <a:t>Titelmasterformat durch Klicken bearbeiten</a:t>
            </a:r>
            <a:endParaRPr lang="de-DE"/>
          </a:p>
        </p:txBody>
      </p:sp>
      <p:sp>
        <p:nvSpPr>
          <p:cNvPr id="3" name="Inhaltsplatzhalter 2"/>
          <p:cNvSpPr>
            <a:spLocks noGrp="1"/>
          </p:cNvSpPr>
          <p:nvPr>
            <p:ph idx="1"/>
          </p:nvPr>
        </p:nvSpPr>
        <p:spPr>
          <a:xfrm>
            <a:off x="684213" y="2447925"/>
            <a:ext cx="7775575" cy="3816350"/>
          </a:xfrm>
        </p:spPr>
        <p:txBody>
          <a:bodyPr/>
          <a:lstStyle/>
          <a:p>
            <a:pPr lvl="0"/>
            <a:r>
              <a:rPr lang="en-US"/>
              <a:t>Textmasterformate durch Klicken bearbeiten</a:t>
            </a:r>
          </a:p>
          <a:p>
            <a:pPr lvl="1"/>
            <a:r>
              <a:rPr lang="en-US"/>
              <a:t>Zweite Ebene</a:t>
            </a:r>
          </a:p>
          <a:p>
            <a:pPr lvl="2"/>
            <a:r>
              <a:rPr lang="en-US"/>
              <a:t>Dritte Ebene</a:t>
            </a:r>
          </a:p>
          <a:p>
            <a:pPr lvl="3"/>
            <a:r>
              <a:rPr lang="en-US"/>
              <a:t>Vierte Ebene</a:t>
            </a:r>
          </a:p>
          <a:p>
            <a:pPr lvl="4"/>
            <a:r>
              <a:rPr lang="en-US"/>
              <a:t>Fünfte Ebene</a:t>
            </a:r>
            <a:endParaRPr lang="de-DE"/>
          </a:p>
        </p:txBody>
      </p:sp>
      <p:sp>
        <p:nvSpPr>
          <p:cNvPr id="4"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5" name="Rectangle 17"/>
          <p:cNvSpPr>
            <a:spLocks noGrp="1" noChangeArrowheads="1"/>
          </p:cNvSpPr>
          <p:nvPr>
            <p:ph type="dt" sz="half" idx="11"/>
          </p:nvPr>
        </p:nvSpPr>
        <p:spPr>
          <a:ln/>
        </p:spPr>
        <p:txBody>
          <a:bodyPr/>
          <a:lstStyle>
            <a:lvl1pPr>
              <a:defRPr/>
            </a:lvl1pPr>
          </a:lstStyle>
          <a:p>
            <a:pPr>
              <a:defRPr/>
            </a:pPr>
            <a:fld id="{2A390715-1366-4F0B-A417-8C29D9927F0B}" type="datetime4">
              <a:rPr lang="de-DE"/>
              <a:pPr>
                <a:defRPr/>
              </a:pPr>
              <a:t>8. April 2016</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2" name="Rectangle 25"/>
          <p:cNvSpPr>
            <a:spLocks noGrp="1" noChangeArrowheads="1"/>
          </p:cNvSpPr>
          <p:nvPr>
            <p:ph type="ftr" sz="quarter" idx="10"/>
          </p:nvPr>
        </p:nvSpPr>
        <p:spPr>
          <a:ln/>
        </p:spPr>
        <p:txBody>
          <a:bodyPr/>
          <a:lstStyle>
            <a:lvl1pPr>
              <a:defRPr/>
            </a:lvl1pPr>
          </a:lstStyle>
          <a:p>
            <a:pPr>
              <a:defRPr/>
            </a:pPr>
            <a:r>
              <a:rPr lang="de-DE"/>
              <a:t>Stabsstelle Monitoring und Evaluierung</a:t>
            </a:r>
          </a:p>
        </p:txBody>
      </p:sp>
      <p:sp>
        <p:nvSpPr>
          <p:cNvPr id="3" name="Rectangle 17"/>
          <p:cNvSpPr>
            <a:spLocks noGrp="1" noChangeArrowheads="1"/>
          </p:cNvSpPr>
          <p:nvPr>
            <p:ph type="dt" sz="half" idx="11"/>
          </p:nvPr>
        </p:nvSpPr>
        <p:spPr>
          <a:ln/>
        </p:spPr>
        <p:txBody>
          <a:bodyPr/>
          <a:lstStyle>
            <a:lvl1pPr>
              <a:defRPr/>
            </a:lvl1pPr>
          </a:lstStyle>
          <a:p>
            <a:pPr>
              <a:defRPr/>
            </a:pPr>
            <a:fld id="{F30EEB79-20CC-421A-AE06-04CCB7351458}" type="datetime4">
              <a:rPr lang="de-DE"/>
              <a:pPr>
                <a:defRPr/>
              </a:pPr>
              <a:t>8. April 2016</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5"/>
          <p:cNvSpPr>
            <a:spLocks noGrp="1" noChangeArrowheads="1"/>
          </p:cNvSpPr>
          <p:nvPr>
            <p:ph type="title"/>
          </p:nvPr>
        </p:nvSpPr>
        <p:spPr bwMode="auto">
          <a:xfrm>
            <a:off x="684213" y="1482725"/>
            <a:ext cx="7775575" cy="61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Titel durch Klicken hinzufügen</a:t>
            </a:r>
          </a:p>
        </p:txBody>
      </p:sp>
      <p:pic>
        <p:nvPicPr>
          <p:cNvPr id="1027" name="Grafik 6"/>
          <p:cNvPicPr>
            <a:picLocks noChangeAspect="1"/>
          </p:cNvPicPr>
          <p:nvPr/>
        </p:nvPicPr>
        <p:blipFill>
          <a:blip r:embed="rId10"/>
          <a:srcRect/>
          <a:stretch>
            <a:fillRect/>
          </a:stretch>
        </p:blipFill>
        <p:spPr bwMode="auto">
          <a:xfrm>
            <a:off x="0" y="1588"/>
            <a:ext cx="9144000" cy="1116012"/>
          </a:xfrm>
          <a:prstGeom prst="rect">
            <a:avLst/>
          </a:prstGeom>
          <a:noFill/>
          <a:ln w="9525">
            <a:noFill/>
            <a:miter lim="800000"/>
            <a:headEnd/>
            <a:tailEnd/>
          </a:ln>
        </p:spPr>
      </p:pic>
      <p:pic>
        <p:nvPicPr>
          <p:cNvPr id="1028" name="Grafik 7"/>
          <p:cNvPicPr>
            <a:picLocks noChangeAspect="1"/>
          </p:cNvPicPr>
          <p:nvPr/>
        </p:nvPicPr>
        <p:blipFill>
          <a:blip r:embed="rId11"/>
          <a:srcRect/>
          <a:stretch>
            <a:fillRect/>
          </a:stretch>
        </p:blipFill>
        <p:spPr bwMode="auto">
          <a:xfrm>
            <a:off x="6618288" y="304800"/>
            <a:ext cx="2106612" cy="877888"/>
          </a:xfrm>
          <a:prstGeom prst="rect">
            <a:avLst/>
          </a:prstGeom>
          <a:noFill/>
          <a:ln w="9525">
            <a:noFill/>
            <a:miter lim="800000"/>
            <a:headEnd/>
            <a:tailEnd/>
          </a:ln>
        </p:spPr>
      </p:pic>
      <p:pic>
        <p:nvPicPr>
          <p:cNvPr id="1029" name="Grafik 8"/>
          <p:cNvPicPr>
            <a:picLocks noChangeAspect="1"/>
          </p:cNvPicPr>
          <p:nvPr/>
        </p:nvPicPr>
        <p:blipFill>
          <a:blip r:embed="rId12"/>
          <a:srcRect/>
          <a:stretch>
            <a:fillRect/>
          </a:stretch>
        </p:blipFill>
        <p:spPr bwMode="auto">
          <a:xfrm>
            <a:off x="0" y="5851525"/>
            <a:ext cx="9144000" cy="738188"/>
          </a:xfrm>
          <a:prstGeom prst="rect">
            <a:avLst/>
          </a:prstGeom>
          <a:noFill/>
          <a:ln w="9525">
            <a:noFill/>
            <a:miter lim="800000"/>
            <a:headEnd/>
            <a:tailEnd/>
          </a:ln>
        </p:spPr>
      </p:pic>
      <p:sp>
        <p:nvSpPr>
          <p:cNvPr id="1030" name="Rectangle 16"/>
          <p:cNvSpPr>
            <a:spLocks noGrp="1" noChangeArrowheads="1"/>
          </p:cNvSpPr>
          <p:nvPr>
            <p:ph type="body" idx="1"/>
          </p:nvPr>
        </p:nvSpPr>
        <p:spPr bwMode="auto">
          <a:xfrm>
            <a:off x="684213" y="2165350"/>
            <a:ext cx="7775575"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Erste Ebene</a:t>
            </a:r>
          </a:p>
          <a:p>
            <a:pPr lvl="1"/>
            <a:r>
              <a:rPr lang="de-DE" smtClean="0"/>
              <a:t>Zweite Ebene</a:t>
            </a:r>
          </a:p>
          <a:p>
            <a:pPr lvl="2"/>
            <a:r>
              <a:rPr lang="de-DE" smtClean="0"/>
              <a:t>Dritte Ebene</a:t>
            </a:r>
          </a:p>
          <a:p>
            <a:pPr lvl="3"/>
            <a:r>
              <a:rPr lang="de-DE" smtClean="0"/>
              <a:t>Vierte Ebene</a:t>
            </a:r>
          </a:p>
        </p:txBody>
      </p:sp>
      <p:sp>
        <p:nvSpPr>
          <p:cNvPr id="15" name="Rectangle 25"/>
          <p:cNvSpPr>
            <a:spLocks noGrp="1" noChangeArrowheads="1"/>
          </p:cNvSpPr>
          <p:nvPr>
            <p:ph type="ftr" sz="quarter" idx="3"/>
          </p:nvPr>
        </p:nvSpPr>
        <p:spPr bwMode="auto">
          <a:xfrm>
            <a:off x="2862263" y="6581775"/>
            <a:ext cx="3419475"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eaLnBrk="0" hangingPunct="0">
              <a:defRPr sz="1000">
                <a:solidFill>
                  <a:schemeClr val="tx2"/>
                </a:solidFill>
                <a:latin typeface="Arial Narrow" pitchFamily="34" charset="0"/>
              </a:defRPr>
            </a:lvl1pPr>
          </a:lstStyle>
          <a:p>
            <a:pPr>
              <a:defRPr/>
            </a:pPr>
            <a:r>
              <a:rPr lang="de-DE"/>
              <a:t>Stabsstelle Monitoring und Evaluierung</a:t>
            </a:r>
          </a:p>
        </p:txBody>
      </p:sp>
      <p:sp>
        <p:nvSpPr>
          <p:cNvPr id="16" name="Rectangle 17"/>
          <p:cNvSpPr>
            <a:spLocks noGrp="1" noChangeArrowheads="1"/>
          </p:cNvSpPr>
          <p:nvPr>
            <p:ph type="dt" sz="half" idx="2"/>
          </p:nvPr>
        </p:nvSpPr>
        <p:spPr bwMode="auto">
          <a:xfrm>
            <a:off x="679450" y="6581775"/>
            <a:ext cx="1295400" cy="246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l" eaLnBrk="0" hangingPunct="0">
              <a:defRPr sz="1000" b="0">
                <a:solidFill>
                  <a:schemeClr val="tx2"/>
                </a:solidFill>
                <a:latin typeface="Arial Narrow" pitchFamily="34" charset="0"/>
                <a:cs typeface="+mn-cs"/>
              </a:defRPr>
            </a:lvl1pPr>
          </a:lstStyle>
          <a:p>
            <a:pPr>
              <a:defRPr/>
            </a:pPr>
            <a:fld id="{429B3845-5D3A-41C7-8CEE-5432537A6B1A}" type="datetime4">
              <a:rPr lang="de-DE"/>
              <a:pPr>
                <a:defRPr/>
              </a:pPr>
              <a:t>8. April 2016</a:t>
            </a:fld>
            <a:endParaRPr lang="de-DE"/>
          </a:p>
        </p:txBody>
      </p:sp>
      <p:sp>
        <p:nvSpPr>
          <p:cNvPr id="10" name="Text Box 19"/>
          <p:cNvSpPr txBox="1">
            <a:spLocks noChangeArrowheads="1"/>
          </p:cNvSpPr>
          <p:nvPr/>
        </p:nvSpPr>
        <p:spPr bwMode="auto">
          <a:xfrm>
            <a:off x="7532688" y="6581775"/>
            <a:ext cx="927100" cy="246063"/>
          </a:xfrm>
          <a:prstGeom prst="rect">
            <a:avLst/>
          </a:prstGeom>
          <a:noFill/>
          <a:ln w="9525">
            <a:noFill/>
            <a:miter lim="800000"/>
            <a:headEnd/>
            <a:tailEnd/>
          </a:ln>
          <a:effectLst/>
        </p:spPr>
        <p:txBody>
          <a:bodyPr rIns="0">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pPr algn="r">
              <a:defRPr/>
            </a:pPr>
            <a:r>
              <a:rPr lang="es-ES_tradnl" sz="1000" b="0" dirty="0" smtClean="0">
                <a:solidFill>
                  <a:srgbClr val="6E6452"/>
                </a:solidFill>
                <a:latin typeface="Arial Narrow" pitchFamily="34" charset="0"/>
              </a:rPr>
              <a:t>Seite </a:t>
            </a:r>
            <a:fld id="{00FD6D43-2D2F-4EB9-9BED-EA726A2B0962}" type="slidenum">
              <a:rPr lang="de-DE" sz="1000" b="0" smtClean="0">
                <a:solidFill>
                  <a:schemeClr val="tx2"/>
                </a:solidFill>
                <a:latin typeface="Arial Narrow" pitchFamily="34" charset="0"/>
              </a:rPr>
              <a:pPr algn="r">
                <a:defRPr/>
              </a:pPr>
              <a:t>‹N°›</a:t>
            </a:fld>
            <a:endParaRPr lang="de-DE" sz="1000" b="0" dirty="0">
              <a:solidFill>
                <a:schemeClr val="tx2"/>
              </a:solidFill>
              <a:latin typeface="Arial Narrow" pitchFamily="34" charset="0"/>
            </a:endParaRPr>
          </a:p>
        </p:txBody>
      </p:sp>
      <p:pic>
        <p:nvPicPr>
          <p:cNvPr id="1034" name="Grafik 8"/>
          <p:cNvPicPr>
            <a:picLocks noChangeAspect="1"/>
          </p:cNvPicPr>
          <p:nvPr/>
        </p:nvPicPr>
        <p:blipFill>
          <a:blip r:embed="rId12"/>
          <a:srcRect/>
          <a:stretch>
            <a:fillRect/>
          </a:stretch>
        </p:blipFill>
        <p:spPr bwMode="auto">
          <a:xfrm>
            <a:off x="0" y="5851525"/>
            <a:ext cx="9144000" cy="738188"/>
          </a:xfrm>
          <a:prstGeom prst="rect">
            <a:avLst/>
          </a:prstGeom>
          <a:noFill/>
          <a:ln w="9525">
            <a:noFill/>
            <a:miter lim="800000"/>
            <a:headEnd/>
            <a:tailEnd/>
          </a:ln>
        </p:spPr>
      </p:pic>
      <p:sp>
        <p:nvSpPr>
          <p:cNvPr id="2" name="Rectangle 17"/>
          <p:cNvSpPr>
            <a:spLocks noChangeArrowheads="1"/>
          </p:cNvSpPr>
          <p:nvPr/>
        </p:nvSpPr>
        <p:spPr bwMode="auto">
          <a:xfrm>
            <a:off x="679450" y="6581775"/>
            <a:ext cx="1295400" cy="246063"/>
          </a:xfrm>
          <a:prstGeom prst="rect">
            <a:avLst/>
          </a:prstGeom>
          <a:noFill/>
          <a:ln w="9525">
            <a:noFill/>
            <a:miter lim="800000"/>
            <a:headEnd/>
            <a:tailEnd/>
          </a:ln>
        </p:spPr>
        <p:txBody>
          <a:bodyPr>
            <a:spAutoFit/>
          </a:bodyPr>
          <a:lstStyle>
            <a:lvl1pPr algn="l" eaLnBrk="0" hangingPunct="0">
              <a:defRPr sz="1000" b="0">
                <a:solidFill>
                  <a:schemeClr val="tx2"/>
                </a:solidFill>
                <a:latin typeface="Arial Narrow" pitchFamily="34" charset="0"/>
                <a:cs typeface="+mn-cs"/>
              </a:defRPr>
            </a:lvl1pPr>
          </a:lstStyle>
          <a:p>
            <a:pPr>
              <a:defRPr/>
            </a:pPr>
            <a:fld id="{4D2EC334-0FC2-4F63-BAB9-472C8E68BC04}" type="datetime4">
              <a:rPr lang="de-DE"/>
              <a:pPr>
                <a:defRPr/>
              </a:pPr>
              <a:t>8. April 2016</a:t>
            </a:fld>
            <a:endParaRPr lang="de-DE"/>
          </a:p>
        </p:txBody>
      </p:sp>
    </p:spTree>
  </p:cSld>
  <p:clrMap bg1="lt1" tx1="dk1" bg2="lt2" tx2="dk2" accent1="accent1" accent2="accent2" accent3="accent3" accent4="accent4" accent5="accent5" accent6="accent6" hlink="hlink" folHlink="folHlink"/>
  <p:sldLayoutIdLst>
    <p:sldLayoutId id="2147483700" r:id="rId1"/>
    <p:sldLayoutId id="2147483693" r:id="rId2"/>
    <p:sldLayoutId id="2147483694" r:id="rId3"/>
    <p:sldLayoutId id="2147483695" r:id="rId4"/>
    <p:sldLayoutId id="2147483696" r:id="rId5"/>
    <p:sldLayoutId id="2147483697" r:id="rId6"/>
    <p:sldLayoutId id="2147483698" r:id="rId7"/>
    <p:sldLayoutId id="2147483699" r:id="rId8"/>
  </p:sldLayoutIdLst>
  <p:transition/>
  <p:timing>
    <p:tnLst>
      <p:par>
        <p:cTn id="1" dur="indefinite" restart="never" nodeType="tmRoot"/>
      </p:par>
    </p:tnLst>
  </p:timing>
  <p:hf hdr="0"/>
  <p:txStyles>
    <p:titleStyle>
      <a:lvl1pPr algn="l" rtl="0" eaLnBrk="0" fontAlgn="base" hangingPunct="0">
        <a:spcBef>
          <a:spcPct val="0"/>
        </a:spcBef>
        <a:spcAft>
          <a:spcPct val="0"/>
        </a:spcAft>
        <a:defRPr sz="2000" b="1">
          <a:solidFill>
            <a:schemeClr val="accent1"/>
          </a:solidFill>
          <a:latin typeface="+mj-lt"/>
          <a:ea typeface="+mj-ea"/>
          <a:cs typeface="+mj-cs"/>
        </a:defRPr>
      </a:lvl1pPr>
      <a:lvl2pPr algn="l" rtl="0" eaLnBrk="0" fontAlgn="base" hangingPunct="0">
        <a:spcBef>
          <a:spcPct val="0"/>
        </a:spcBef>
        <a:spcAft>
          <a:spcPct val="0"/>
        </a:spcAft>
        <a:defRPr sz="2000" b="1">
          <a:solidFill>
            <a:schemeClr val="accent1"/>
          </a:solidFill>
          <a:latin typeface="Arial" charset="0"/>
        </a:defRPr>
      </a:lvl2pPr>
      <a:lvl3pPr algn="l" rtl="0" eaLnBrk="0" fontAlgn="base" hangingPunct="0">
        <a:spcBef>
          <a:spcPct val="0"/>
        </a:spcBef>
        <a:spcAft>
          <a:spcPct val="0"/>
        </a:spcAft>
        <a:defRPr sz="2000" b="1">
          <a:solidFill>
            <a:schemeClr val="accent1"/>
          </a:solidFill>
          <a:latin typeface="Arial" charset="0"/>
        </a:defRPr>
      </a:lvl3pPr>
      <a:lvl4pPr algn="l" rtl="0" eaLnBrk="0" fontAlgn="base" hangingPunct="0">
        <a:spcBef>
          <a:spcPct val="0"/>
        </a:spcBef>
        <a:spcAft>
          <a:spcPct val="0"/>
        </a:spcAft>
        <a:defRPr sz="2000" b="1">
          <a:solidFill>
            <a:schemeClr val="accent1"/>
          </a:solidFill>
          <a:latin typeface="Arial" charset="0"/>
        </a:defRPr>
      </a:lvl4pPr>
      <a:lvl5pPr algn="l" rtl="0" eaLnBrk="0" fontAlgn="base" hangingPunct="0">
        <a:spcBef>
          <a:spcPct val="0"/>
        </a:spcBef>
        <a:spcAft>
          <a:spcPct val="0"/>
        </a:spcAft>
        <a:defRPr sz="2000" b="1">
          <a:solidFill>
            <a:schemeClr val="accent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58775" indent="-358775" algn="l" rtl="0" eaLnBrk="0" fontAlgn="base" hangingPunct="0">
        <a:spcBef>
          <a:spcPts val="400"/>
        </a:spcBef>
        <a:spcAft>
          <a:spcPts val="800"/>
        </a:spcAft>
        <a:buClr>
          <a:srgbClr val="C80F0F"/>
        </a:buClr>
        <a:buFont typeface="Arial" charset="0"/>
        <a:buChar char="•"/>
        <a:tabLst>
          <a:tab pos="2190750" algn="l"/>
        </a:tabLst>
        <a:defRPr lang="de-DE">
          <a:solidFill>
            <a:schemeClr val="tx2"/>
          </a:solidFill>
          <a:latin typeface="+mn-lt"/>
          <a:ea typeface="+mn-ea"/>
          <a:cs typeface="+mn-cs"/>
        </a:defRPr>
      </a:lvl1pPr>
      <a:lvl2pPr marL="719138" indent="-358775" algn="l" rtl="0" eaLnBrk="0" fontAlgn="base" hangingPunct="0">
        <a:spcBef>
          <a:spcPts val="400"/>
        </a:spcBef>
        <a:spcAft>
          <a:spcPts val="800"/>
        </a:spcAft>
        <a:buClr>
          <a:schemeClr val="accent1"/>
        </a:buClr>
        <a:buFont typeface="Arial" charset="0"/>
        <a:buChar char="•"/>
        <a:tabLst>
          <a:tab pos="2190750" algn="l"/>
        </a:tabLst>
        <a:defRPr lang="de-DE">
          <a:solidFill>
            <a:schemeClr val="tx2"/>
          </a:solidFill>
          <a:latin typeface="+mn-lt"/>
        </a:defRPr>
      </a:lvl2pPr>
      <a:lvl3pPr marL="1079500" indent="-358775" algn="l" rtl="0" eaLnBrk="0" fontAlgn="base" hangingPunct="0">
        <a:spcBef>
          <a:spcPts val="400"/>
        </a:spcBef>
        <a:spcAft>
          <a:spcPts val="800"/>
        </a:spcAft>
        <a:buClr>
          <a:schemeClr val="tx2"/>
        </a:buClr>
        <a:buFont typeface="Arial" charset="0"/>
        <a:buChar char="•"/>
        <a:tabLst>
          <a:tab pos="2190750" algn="l"/>
        </a:tabLst>
        <a:defRPr lang="de-DE">
          <a:solidFill>
            <a:schemeClr val="tx2"/>
          </a:solidFill>
          <a:latin typeface="+mn-lt"/>
        </a:defRPr>
      </a:lvl3pPr>
      <a:lvl4pPr marL="1439863" indent="-358775" algn="l" rtl="0" eaLnBrk="0" fontAlgn="base" hangingPunct="0">
        <a:spcBef>
          <a:spcPts val="400"/>
        </a:spcBef>
        <a:spcAft>
          <a:spcPts val="800"/>
        </a:spcAft>
        <a:buClr>
          <a:schemeClr val="tx2"/>
        </a:buClr>
        <a:buFont typeface="Arial" charset="0"/>
        <a:buChar char="•"/>
        <a:tabLst>
          <a:tab pos="2190750" algn="l"/>
        </a:tabLst>
        <a:defRPr lang="de-DE">
          <a:solidFill>
            <a:schemeClr val="tx2"/>
          </a:solidFill>
          <a:latin typeface="+mn-lt"/>
        </a:defRPr>
      </a:lvl4pPr>
      <a:lvl5pPr marL="1798638" indent="-358775" algn="l" rtl="0" eaLnBrk="0" fontAlgn="base" hangingPunct="0">
        <a:spcBef>
          <a:spcPts val="400"/>
        </a:spcBef>
        <a:spcAft>
          <a:spcPts val="800"/>
        </a:spcAft>
        <a:buClr>
          <a:srgbClr val="6E6452"/>
        </a:buClr>
        <a:buFont typeface="Arial" charset="0"/>
        <a:buChar char="•"/>
        <a:tabLst>
          <a:tab pos="2190750" algn="l"/>
        </a:tabLst>
        <a:defRPr>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67703" y="1978132"/>
            <a:ext cx="9082980" cy="4811466"/>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de-DE" sz="1100" b="0" dirty="0">
              <a:solidFill>
                <a:schemeClr val="tx1"/>
              </a:solidFill>
              <a:cs typeface="+mn-cs"/>
            </a:endParaRPr>
          </a:p>
        </p:txBody>
      </p:sp>
      <p:sp>
        <p:nvSpPr>
          <p:cNvPr id="49158" name="Abgerundetes Rechteck 3"/>
          <p:cNvSpPr>
            <a:spLocks noChangeArrowheads="1"/>
          </p:cNvSpPr>
          <p:nvPr/>
        </p:nvSpPr>
        <p:spPr bwMode="auto">
          <a:xfrm>
            <a:off x="1448874" y="1868928"/>
            <a:ext cx="1476375" cy="374571"/>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de-DE" sz="1600" b="0" dirty="0" smtClean="0">
                <a:solidFill>
                  <a:schemeClr val="tx1"/>
                </a:solidFill>
              </a:rPr>
              <a:t>Investitionen</a:t>
            </a:r>
            <a:endParaRPr lang="de-DE" sz="1600" b="0" dirty="0">
              <a:solidFill>
                <a:schemeClr val="tx1"/>
              </a:solidFill>
            </a:endParaRPr>
          </a:p>
        </p:txBody>
      </p:sp>
      <p:sp>
        <p:nvSpPr>
          <p:cNvPr id="49159" name="Abgerundetes Rechteck 4"/>
          <p:cNvSpPr>
            <a:spLocks noChangeArrowheads="1"/>
          </p:cNvSpPr>
          <p:nvPr/>
        </p:nvSpPr>
        <p:spPr bwMode="auto">
          <a:xfrm>
            <a:off x="7002612" y="2230122"/>
            <a:ext cx="2111898"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Qualifizierte Arbeitskräfte</a:t>
            </a:r>
            <a:endParaRPr lang="de-DE" sz="1600" b="0" dirty="0">
              <a:solidFill>
                <a:schemeClr val="tx1"/>
              </a:solidFill>
            </a:endParaRPr>
          </a:p>
        </p:txBody>
      </p:sp>
      <p:cxnSp>
        <p:nvCxnSpPr>
          <p:cNvPr id="49166" name="Gerade Verbindung mit Pfeil 12"/>
          <p:cNvCxnSpPr>
            <a:cxnSpLocks noChangeShapeType="1"/>
            <a:stCxn id="49160" idx="0"/>
            <a:endCxn id="49159" idx="2"/>
          </p:cNvCxnSpPr>
          <p:nvPr/>
        </p:nvCxnSpPr>
        <p:spPr bwMode="auto">
          <a:xfrm flipV="1">
            <a:off x="7862979" y="2877108"/>
            <a:ext cx="195582" cy="694977"/>
          </a:xfrm>
          <a:prstGeom prst="straightConnector1">
            <a:avLst/>
          </a:prstGeom>
          <a:noFill/>
          <a:ln w="25400" algn="ctr">
            <a:solidFill>
              <a:srgbClr val="C00000"/>
            </a:solidFill>
            <a:round/>
            <a:headEnd/>
            <a:tailEnd type="triangle" w="med" len="med"/>
          </a:ln>
        </p:spPr>
      </p:cxnSp>
      <p:sp>
        <p:nvSpPr>
          <p:cNvPr id="49173" name="Abgerundetes Rechteck 61"/>
          <p:cNvSpPr>
            <a:spLocks noChangeArrowheads="1"/>
          </p:cNvSpPr>
          <p:nvPr/>
        </p:nvSpPr>
        <p:spPr bwMode="auto">
          <a:xfrm>
            <a:off x="1107503" y="2881134"/>
            <a:ext cx="273580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B: Förderungsmaßnahmen</a:t>
            </a:r>
            <a:endParaRPr lang="de-DE" sz="1600" b="0" dirty="0">
              <a:solidFill>
                <a:schemeClr val="tx1"/>
              </a:solidFill>
            </a:endParaRPr>
          </a:p>
        </p:txBody>
      </p:sp>
      <p:sp>
        <p:nvSpPr>
          <p:cNvPr id="49176" name="Abgerundetes Rechteck 163"/>
          <p:cNvSpPr>
            <a:spLocks noChangeArrowheads="1"/>
          </p:cNvSpPr>
          <p:nvPr/>
        </p:nvSpPr>
        <p:spPr bwMode="auto">
          <a:xfrm>
            <a:off x="6956919" y="1058731"/>
            <a:ext cx="2153894" cy="919401"/>
          </a:xfrm>
          <a:prstGeom prst="roundRect">
            <a:avLst>
              <a:gd name="adj" fmla="val 16667"/>
            </a:avLst>
          </a:prstGeom>
          <a:solidFill>
            <a:srgbClr val="92D050"/>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Nachhaltige Arbeitsplätze</a:t>
            </a:r>
          </a:p>
          <a:p>
            <a:pPr algn="ctr" eaLnBrk="0" hangingPunct="0"/>
            <a:r>
              <a:rPr lang="de-DE" sz="1600" b="0" dirty="0" smtClean="0">
                <a:solidFill>
                  <a:schemeClr val="tx1"/>
                </a:solidFill>
              </a:rPr>
              <a:t>(Green Jobs)</a:t>
            </a:r>
            <a:endParaRPr lang="de-DE" sz="1600" b="0" dirty="0">
              <a:solidFill>
                <a:schemeClr val="tx1"/>
              </a:solidFill>
            </a:endParaRPr>
          </a:p>
        </p:txBody>
      </p:sp>
      <p:sp>
        <p:nvSpPr>
          <p:cNvPr id="49160" name="Abgerundetes Rechteck 5"/>
          <p:cNvSpPr>
            <a:spLocks noChangeArrowheads="1"/>
          </p:cNvSpPr>
          <p:nvPr/>
        </p:nvSpPr>
        <p:spPr bwMode="auto">
          <a:xfrm>
            <a:off x="6746531" y="3572085"/>
            <a:ext cx="223289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err="1" smtClean="0">
                <a:solidFill>
                  <a:schemeClr val="tx1"/>
                </a:solidFill>
              </a:rPr>
              <a:t>C.a</a:t>
            </a:r>
            <a:r>
              <a:rPr lang="de-DE" sz="1600" b="0" dirty="0" smtClean="0">
                <a:solidFill>
                  <a:schemeClr val="tx1"/>
                </a:solidFill>
              </a:rPr>
              <a:t>: Bildungsangebot</a:t>
            </a:r>
            <a:endParaRPr lang="de-DE" sz="1600" b="0" dirty="0">
              <a:solidFill>
                <a:schemeClr val="tx1"/>
              </a:solidFill>
            </a:endParaRPr>
          </a:p>
        </p:txBody>
      </p:sp>
      <p:cxnSp>
        <p:nvCxnSpPr>
          <p:cNvPr id="49189" name="Gerade Verbindung mit Pfeil 164"/>
          <p:cNvCxnSpPr>
            <a:cxnSpLocks noChangeShapeType="1"/>
            <a:stCxn id="49158" idx="3"/>
            <a:endCxn id="86" idx="1"/>
          </p:cNvCxnSpPr>
          <p:nvPr/>
        </p:nvCxnSpPr>
        <p:spPr bwMode="auto">
          <a:xfrm flipV="1">
            <a:off x="2925249" y="1779586"/>
            <a:ext cx="2378428" cy="276628"/>
          </a:xfrm>
          <a:prstGeom prst="straightConnector1">
            <a:avLst/>
          </a:prstGeom>
          <a:noFill/>
          <a:ln w="25400" algn="ctr">
            <a:solidFill>
              <a:srgbClr val="C00000"/>
            </a:solidFill>
            <a:round/>
            <a:headEnd/>
            <a:tailEnd type="triangle" w="med" len="med"/>
          </a:ln>
        </p:spPr>
      </p:cxnSp>
      <p:cxnSp>
        <p:nvCxnSpPr>
          <p:cNvPr id="78" name="Gerade Verbindung mit Pfeil 13"/>
          <p:cNvCxnSpPr>
            <a:cxnSpLocks noChangeShapeType="1"/>
            <a:stCxn id="49159" idx="0"/>
            <a:endCxn id="49176" idx="2"/>
          </p:cNvCxnSpPr>
          <p:nvPr/>
        </p:nvCxnSpPr>
        <p:spPr bwMode="auto">
          <a:xfrm flipH="1" flipV="1">
            <a:off x="8033866" y="1978132"/>
            <a:ext cx="24695" cy="251990"/>
          </a:xfrm>
          <a:prstGeom prst="straightConnector1">
            <a:avLst/>
          </a:prstGeom>
          <a:noFill/>
          <a:ln w="25400" algn="ctr">
            <a:solidFill>
              <a:srgbClr val="C00000"/>
            </a:solidFill>
            <a:round/>
            <a:headEnd/>
            <a:tailEnd type="triangle" w="med" len="med"/>
          </a:ln>
        </p:spPr>
      </p:cxnSp>
      <p:sp>
        <p:nvSpPr>
          <p:cNvPr id="173" name="Abgerundetes Rechteck 5"/>
          <p:cNvSpPr>
            <a:spLocks noChangeArrowheads="1"/>
          </p:cNvSpPr>
          <p:nvPr/>
        </p:nvSpPr>
        <p:spPr bwMode="auto">
          <a:xfrm>
            <a:off x="4868352" y="3099335"/>
            <a:ext cx="2795522"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err="1" smtClean="0">
                <a:solidFill>
                  <a:schemeClr val="tx1"/>
                </a:solidFill>
              </a:rPr>
              <a:t>C.b</a:t>
            </a:r>
            <a:r>
              <a:rPr lang="de-DE" sz="1600" b="0" dirty="0" smtClean="0">
                <a:solidFill>
                  <a:schemeClr val="tx1"/>
                </a:solidFill>
              </a:rPr>
              <a:t>: Qualitätssicherung</a:t>
            </a:r>
            <a:endParaRPr lang="de-DE" sz="1600" b="0" dirty="0">
              <a:solidFill>
                <a:schemeClr val="tx1"/>
              </a:solidFill>
            </a:endParaRPr>
          </a:p>
        </p:txBody>
      </p:sp>
      <p:cxnSp>
        <p:nvCxnSpPr>
          <p:cNvPr id="174" name="Gerade Verbindung mit Pfeil 12"/>
          <p:cNvCxnSpPr>
            <a:cxnSpLocks noChangeShapeType="1"/>
            <a:stCxn id="173" idx="0"/>
            <a:endCxn id="86" idx="2"/>
          </p:cNvCxnSpPr>
          <p:nvPr/>
        </p:nvCxnSpPr>
        <p:spPr bwMode="auto">
          <a:xfrm flipH="1" flipV="1">
            <a:off x="6041865" y="2103079"/>
            <a:ext cx="224248" cy="996256"/>
          </a:xfrm>
          <a:prstGeom prst="straightConnector1">
            <a:avLst/>
          </a:prstGeom>
          <a:noFill/>
          <a:ln w="25400" algn="ctr">
            <a:solidFill>
              <a:srgbClr val="C00000"/>
            </a:solidFill>
            <a:round/>
            <a:headEnd/>
            <a:tailEnd type="triangle" w="med" len="med"/>
          </a:ln>
        </p:spPr>
      </p:cxnSp>
      <p:sp>
        <p:nvSpPr>
          <p:cNvPr id="185" name="Rechteck 184"/>
          <p:cNvSpPr/>
          <p:nvPr/>
        </p:nvSpPr>
        <p:spPr>
          <a:xfrm>
            <a:off x="67703" y="2324"/>
            <a:ext cx="5558766" cy="461665"/>
          </a:xfrm>
          <a:prstGeom prst="rect">
            <a:avLst/>
          </a:prstGeom>
          <a:solidFill>
            <a:schemeClr val="bg1"/>
          </a:solidFill>
        </p:spPr>
        <p:txBody>
          <a:bodyPr wrap="none">
            <a:spAutoFit/>
          </a:bodyPr>
          <a:lstStyle/>
          <a:p>
            <a:r>
              <a:rPr lang="de-DE" sz="2400" dirty="0" smtClean="0">
                <a:solidFill>
                  <a:srgbClr val="C00000"/>
                </a:solidFill>
              </a:rPr>
              <a:t>RE-ACTIVATE – WIRKUNGSMODELL</a:t>
            </a:r>
            <a:endParaRPr lang="de-DE" dirty="0"/>
          </a:p>
        </p:txBody>
      </p:sp>
      <p:sp>
        <p:nvSpPr>
          <p:cNvPr id="224" name="Abgerundetes Rechteck 8"/>
          <p:cNvSpPr>
            <a:spLocks noChangeArrowheads="1"/>
          </p:cNvSpPr>
          <p:nvPr/>
        </p:nvSpPr>
        <p:spPr bwMode="auto">
          <a:xfrm>
            <a:off x="3264243" y="5533394"/>
            <a:ext cx="281620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D: Regionaler Austausch</a:t>
            </a:r>
            <a:endParaRPr lang="de-DE" sz="1600" b="0" dirty="0">
              <a:solidFill>
                <a:schemeClr val="tx1"/>
              </a:solidFill>
            </a:endParaRPr>
          </a:p>
        </p:txBody>
      </p:sp>
      <p:cxnSp>
        <p:nvCxnSpPr>
          <p:cNvPr id="228" name="Gerade Verbindung mit Pfeil 13"/>
          <p:cNvCxnSpPr>
            <a:cxnSpLocks noChangeShapeType="1"/>
            <a:stCxn id="49173" idx="0"/>
            <a:endCxn id="49158" idx="2"/>
          </p:cNvCxnSpPr>
          <p:nvPr/>
        </p:nvCxnSpPr>
        <p:spPr bwMode="auto">
          <a:xfrm flipH="1" flipV="1">
            <a:off x="2187062" y="2243499"/>
            <a:ext cx="288342" cy="637635"/>
          </a:xfrm>
          <a:prstGeom prst="straightConnector1">
            <a:avLst/>
          </a:prstGeom>
          <a:noFill/>
          <a:ln w="25400" algn="ctr">
            <a:solidFill>
              <a:srgbClr val="C00000"/>
            </a:solidFill>
            <a:round/>
            <a:headEnd/>
            <a:tailEnd type="triangle" w="med" len="med"/>
          </a:ln>
        </p:spPr>
      </p:cxnSp>
      <p:cxnSp>
        <p:nvCxnSpPr>
          <p:cNvPr id="231" name="Gerade Verbindung mit Pfeil 13"/>
          <p:cNvCxnSpPr>
            <a:cxnSpLocks noChangeShapeType="1"/>
            <a:stCxn id="278" idx="0"/>
            <a:endCxn id="49173" idx="2"/>
          </p:cNvCxnSpPr>
          <p:nvPr/>
        </p:nvCxnSpPr>
        <p:spPr bwMode="auto">
          <a:xfrm flipH="1" flipV="1">
            <a:off x="2475404" y="3255705"/>
            <a:ext cx="1106760" cy="1288326"/>
          </a:xfrm>
          <a:prstGeom prst="straightConnector1">
            <a:avLst/>
          </a:prstGeom>
          <a:noFill/>
          <a:ln w="25400" algn="ctr">
            <a:solidFill>
              <a:srgbClr val="C00000"/>
            </a:solidFill>
            <a:round/>
            <a:headEnd/>
            <a:tailEnd type="triangle" w="med" len="med"/>
          </a:ln>
        </p:spPr>
      </p:cxnSp>
      <p:sp>
        <p:nvSpPr>
          <p:cNvPr id="278" name="Abgerundetes Rechteck 8"/>
          <p:cNvSpPr>
            <a:spLocks noChangeArrowheads="1"/>
          </p:cNvSpPr>
          <p:nvPr/>
        </p:nvSpPr>
        <p:spPr bwMode="auto">
          <a:xfrm>
            <a:off x="1537858" y="4544031"/>
            <a:ext cx="408861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A: Bewertungsmethoden der Entscheider</a:t>
            </a:r>
            <a:endParaRPr lang="de-DE" sz="1600" b="0" dirty="0">
              <a:solidFill>
                <a:schemeClr val="tx1"/>
              </a:solidFill>
            </a:endParaRPr>
          </a:p>
        </p:txBody>
      </p:sp>
      <p:cxnSp>
        <p:nvCxnSpPr>
          <p:cNvPr id="280" name="Gerade Verbindung mit Pfeil 13"/>
          <p:cNvCxnSpPr>
            <a:cxnSpLocks noChangeShapeType="1"/>
            <a:stCxn id="278" idx="3"/>
            <a:endCxn id="173" idx="2"/>
          </p:cNvCxnSpPr>
          <p:nvPr/>
        </p:nvCxnSpPr>
        <p:spPr bwMode="auto">
          <a:xfrm flipV="1">
            <a:off x="5626469" y="3473906"/>
            <a:ext cx="639644" cy="1257411"/>
          </a:xfrm>
          <a:prstGeom prst="straightConnector1">
            <a:avLst/>
          </a:prstGeom>
          <a:noFill/>
          <a:ln w="25400" algn="ctr">
            <a:solidFill>
              <a:srgbClr val="C00000"/>
            </a:solidFill>
            <a:round/>
            <a:headEnd/>
            <a:tailEnd type="triangle" w="med" len="med"/>
          </a:ln>
        </p:spPr>
      </p:cxnSp>
      <p:cxnSp>
        <p:nvCxnSpPr>
          <p:cNvPr id="283" name="Gerade Verbindung mit Pfeil 13"/>
          <p:cNvCxnSpPr>
            <a:cxnSpLocks noChangeShapeType="1"/>
            <a:stCxn id="278" idx="3"/>
            <a:endCxn id="49160" idx="1"/>
          </p:cNvCxnSpPr>
          <p:nvPr/>
        </p:nvCxnSpPr>
        <p:spPr bwMode="auto">
          <a:xfrm flipV="1">
            <a:off x="5626469" y="3759371"/>
            <a:ext cx="1120062" cy="971946"/>
          </a:xfrm>
          <a:prstGeom prst="straightConnector1">
            <a:avLst/>
          </a:prstGeom>
          <a:noFill/>
          <a:ln w="25400" algn="ctr">
            <a:solidFill>
              <a:srgbClr val="C00000"/>
            </a:solidFill>
            <a:round/>
            <a:headEnd/>
            <a:tailEnd type="triangle" w="med" len="med"/>
          </a:ln>
        </p:spPr>
      </p:cxnSp>
      <p:cxnSp>
        <p:nvCxnSpPr>
          <p:cNvPr id="286" name="Gerade Verbindung mit Pfeil 13"/>
          <p:cNvCxnSpPr>
            <a:cxnSpLocks noChangeShapeType="1"/>
            <a:stCxn id="224" idx="0"/>
            <a:endCxn id="278" idx="2"/>
          </p:cNvCxnSpPr>
          <p:nvPr/>
        </p:nvCxnSpPr>
        <p:spPr bwMode="auto">
          <a:xfrm flipH="1" flipV="1">
            <a:off x="3582164" y="4918602"/>
            <a:ext cx="1090182" cy="614792"/>
          </a:xfrm>
          <a:prstGeom prst="straightConnector1">
            <a:avLst/>
          </a:prstGeom>
          <a:noFill/>
          <a:ln w="25400" algn="ctr">
            <a:solidFill>
              <a:srgbClr val="C00000"/>
            </a:solidFill>
            <a:round/>
            <a:headEnd/>
            <a:tailEnd type="triangle" w="med" len="med"/>
          </a:ln>
        </p:spPr>
      </p:cxnSp>
      <p:grpSp>
        <p:nvGrpSpPr>
          <p:cNvPr id="4" name="Gruppieren 3"/>
          <p:cNvGrpSpPr/>
          <p:nvPr/>
        </p:nvGrpSpPr>
        <p:grpSpPr>
          <a:xfrm>
            <a:off x="380890" y="4646977"/>
            <a:ext cx="2117563" cy="888494"/>
            <a:chOff x="1079870" y="4870849"/>
            <a:chExt cx="2117563" cy="888494"/>
          </a:xfrm>
        </p:grpSpPr>
        <p:sp>
          <p:nvSpPr>
            <p:cNvPr id="226" name="Freeform 244"/>
            <p:cNvSpPr>
              <a:spLocks/>
            </p:cNvSpPr>
            <p:nvPr/>
          </p:nvSpPr>
          <p:spPr bwMode="auto">
            <a:xfrm rot="1494472">
              <a:off x="1256929" y="487084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0" name="Rectangle 247"/>
            <p:cNvSpPr>
              <a:spLocks noChangeArrowheads="1"/>
            </p:cNvSpPr>
            <p:nvPr/>
          </p:nvSpPr>
          <p:spPr bwMode="auto">
            <a:xfrm rot="1505983">
              <a:off x="1079870" y="5359233"/>
              <a:ext cx="1881994" cy="400110"/>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 Studien: Ausbauoptionen </a:t>
              </a:r>
              <a:endParaRPr lang="de-DE" sz="1000" dirty="0">
                <a:solidFill>
                  <a:schemeClr val="bg1"/>
                </a:solidFill>
              </a:endParaRPr>
            </a:p>
            <a:p>
              <a:pPr algn="ctr" eaLnBrk="0" hangingPunct="0">
                <a:defRPr/>
              </a:pPr>
              <a:r>
                <a:rPr lang="de-DE" sz="1000" dirty="0" smtClean="0">
                  <a:solidFill>
                    <a:schemeClr val="bg1"/>
                  </a:solidFill>
                </a:rPr>
                <a:t>- Stakeholder-Dialog</a:t>
              </a:r>
              <a:endParaRPr lang="de-DE" sz="1000" dirty="0">
                <a:solidFill>
                  <a:schemeClr val="bg1"/>
                </a:solidFill>
              </a:endParaRPr>
            </a:p>
          </p:txBody>
        </p:sp>
      </p:grpSp>
      <p:sp>
        <p:nvSpPr>
          <p:cNvPr id="43" name="Freeform 244"/>
          <p:cNvSpPr>
            <a:spLocks/>
          </p:cNvSpPr>
          <p:nvPr/>
        </p:nvSpPr>
        <p:spPr bwMode="auto">
          <a:xfrm rot="1494472">
            <a:off x="583604" y="3139961"/>
            <a:ext cx="2075885"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4" name="Rectangle 247"/>
          <p:cNvSpPr>
            <a:spLocks noChangeArrowheads="1"/>
          </p:cNvSpPr>
          <p:nvPr/>
        </p:nvSpPr>
        <p:spPr bwMode="auto">
          <a:xfrm rot="1505983">
            <a:off x="404723" y="3636303"/>
            <a:ext cx="2053926" cy="400110"/>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 </a:t>
            </a:r>
            <a:r>
              <a:rPr lang="de-DE" sz="1000" dirty="0" err="1" smtClean="0">
                <a:solidFill>
                  <a:schemeClr val="bg1"/>
                </a:solidFill>
              </a:rPr>
              <a:t>Martkanalysen</a:t>
            </a:r>
            <a:r>
              <a:rPr lang="de-DE" sz="1000" dirty="0" smtClean="0">
                <a:solidFill>
                  <a:schemeClr val="bg1"/>
                </a:solidFill>
              </a:rPr>
              <a:t> -&gt; HCD</a:t>
            </a:r>
            <a:endParaRPr lang="de-DE" sz="1000" dirty="0">
              <a:solidFill>
                <a:schemeClr val="bg1"/>
              </a:solidFill>
            </a:endParaRPr>
          </a:p>
          <a:p>
            <a:pPr algn="ctr" eaLnBrk="0" hangingPunct="0">
              <a:defRPr/>
            </a:pPr>
            <a:r>
              <a:rPr lang="de-DE" sz="1000" dirty="0" smtClean="0">
                <a:solidFill>
                  <a:schemeClr val="bg1"/>
                </a:solidFill>
              </a:rPr>
              <a:t>- Sensibilisierungskampagnen</a:t>
            </a:r>
            <a:endParaRPr lang="de-DE" sz="1000" dirty="0">
              <a:solidFill>
                <a:schemeClr val="bg1"/>
              </a:solidFill>
            </a:endParaRPr>
          </a:p>
        </p:txBody>
      </p:sp>
      <p:sp>
        <p:nvSpPr>
          <p:cNvPr id="48" name="Freeform 244"/>
          <p:cNvSpPr>
            <a:spLocks/>
          </p:cNvSpPr>
          <p:nvPr/>
        </p:nvSpPr>
        <p:spPr bwMode="auto">
          <a:xfrm rot="1317332">
            <a:off x="6651669" y="391661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49" name="Rectangle 247"/>
          <p:cNvSpPr>
            <a:spLocks noChangeArrowheads="1"/>
          </p:cNvSpPr>
          <p:nvPr/>
        </p:nvSpPr>
        <p:spPr bwMode="auto">
          <a:xfrm rot="1328843">
            <a:off x="6468847" y="4412252"/>
            <a:ext cx="1881994" cy="553998"/>
          </a:xfrm>
          <a:prstGeom prst="rect">
            <a:avLst/>
          </a:prstGeom>
          <a:solidFill>
            <a:srgbClr val="E6A38E"/>
          </a:solidFill>
          <a:ln w="9525">
            <a:noFill/>
            <a:miter lim="800000"/>
            <a:headEnd/>
            <a:tailEnd/>
          </a:ln>
        </p:spPr>
        <p:txBody>
          <a:bodyPr wrap="square">
            <a:spAutoFit/>
          </a:bodyPr>
          <a:lstStyle/>
          <a:p>
            <a:pPr algn="ctr" eaLnBrk="0" hangingPunct="0">
              <a:defRPr/>
            </a:pPr>
            <a:r>
              <a:rPr lang="de-DE" sz="1000" dirty="0" smtClean="0">
                <a:solidFill>
                  <a:schemeClr val="bg1"/>
                </a:solidFill>
              </a:rPr>
              <a:t>HCD / Finanzierung für Curricula &amp; Schulungsunterlagen</a:t>
            </a:r>
            <a:endParaRPr lang="de-DE" sz="1000" dirty="0">
              <a:solidFill>
                <a:schemeClr val="bg1"/>
              </a:solidFill>
            </a:endParaRPr>
          </a:p>
        </p:txBody>
      </p:sp>
      <p:sp>
        <p:nvSpPr>
          <p:cNvPr id="50" name="Freeform 244"/>
          <p:cNvSpPr>
            <a:spLocks/>
          </p:cNvSpPr>
          <p:nvPr/>
        </p:nvSpPr>
        <p:spPr bwMode="auto">
          <a:xfrm rot="1317332">
            <a:off x="4322042" y="3155628"/>
            <a:ext cx="1293616" cy="67710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51" name="Rectangle 247"/>
          <p:cNvSpPr>
            <a:spLocks noChangeArrowheads="1"/>
          </p:cNvSpPr>
          <p:nvPr/>
        </p:nvSpPr>
        <p:spPr bwMode="auto">
          <a:xfrm rot="1328843">
            <a:off x="4108922" y="3756412"/>
            <a:ext cx="1316288" cy="400110"/>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de-DE" sz="1000" dirty="0" err="1" smtClean="0">
                <a:solidFill>
                  <a:schemeClr val="bg1"/>
                </a:solidFill>
              </a:rPr>
              <a:t>Strategieentw</a:t>
            </a:r>
            <a:r>
              <a:rPr lang="de-DE" sz="1000" dirty="0" smtClean="0">
                <a:solidFill>
                  <a:schemeClr val="bg1"/>
                </a:solidFill>
              </a:rPr>
              <a:t>.</a:t>
            </a:r>
          </a:p>
          <a:p>
            <a:pPr marL="171450" indent="-171450" algn="ctr" eaLnBrk="0" hangingPunct="0">
              <a:buFontTx/>
              <a:buChar char="-"/>
              <a:defRPr/>
            </a:pPr>
            <a:r>
              <a:rPr lang="de-DE" sz="1000" dirty="0" smtClean="0">
                <a:solidFill>
                  <a:schemeClr val="bg1"/>
                </a:solidFill>
              </a:rPr>
              <a:t>HCD</a:t>
            </a:r>
            <a:endParaRPr lang="de-DE" sz="1000" dirty="0">
              <a:solidFill>
                <a:schemeClr val="bg1"/>
              </a:solidFill>
            </a:endParaRPr>
          </a:p>
        </p:txBody>
      </p:sp>
      <p:sp>
        <p:nvSpPr>
          <p:cNvPr id="62" name="Freeform 244"/>
          <p:cNvSpPr>
            <a:spLocks/>
          </p:cNvSpPr>
          <p:nvPr/>
        </p:nvSpPr>
        <p:spPr bwMode="auto">
          <a:xfrm rot="1317332">
            <a:off x="2330839" y="575956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de-DE" sz="1100" dirty="0">
              <a:solidFill>
                <a:schemeClr val="tx1">
                  <a:lumMod val="50000"/>
                  <a:lumOff val="50000"/>
                </a:schemeClr>
              </a:solidFill>
              <a:cs typeface="+mn-cs"/>
            </a:endParaRPr>
          </a:p>
          <a:p>
            <a:pPr algn="ctr" eaLnBrk="0" hangingPunct="0">
              <a:defRPr/>
            </a:pPr>
            <a:endParaRPr lang="de-DE" sz="1100" dirty="0">
              <a:solidFill>
                <a:schemeClr val="tx1">
                  <a:lumMod val="50000"/>
                  <a:lumOff val="50000"/>
                </a:schemeClr>
              </a:solidFill>
              <a:cs typeface="+mn-cs"/>
            </a:endParaRPr>
          </a:p>
          <a:p>
            <a:pPr algn="ctr" eaLnBrk="0" hangingPunct="0">
              <a:defRPr/>
            </a:pPr>
            <a:r>
              <a:rPr lang="de-DE" sz="800" dirty="0" smtClean="0">
                <a:solidFill>
                  <a:schemeClr val="bg1"/>
                </a:solidFill>
                <a:cs typeface="+mn-cs"/>
              </a:rPr>
              <a:t>RE-ACTIVATE / RECREE</a:t>
            </a:r>
            <a:endParaRPr lang="de-DE" sz="800" dirty="0">
              <a:solidFill>
                <a:schemeClr val="bg1"/>
              </a:solidFill>
              <a:cs typeface="+mn-cs"/>
            </a:endParaRPr>
          </a:p>
        </p:txBody>
      </p:sp>
      <p:sp>
        <p:nvSpPr>
          <p:cNvPr id="63" name="Rectangle 247"/>
          <p:cNvSpPr>
            <a:spLocks noChangeArrowheads="1"/>
          </p:cNvSpPr>
          <p:nvPr/>
        </p:nvSpPr>
        <p:spPr bwMode="auto">
          <a:xfrm rot="1328843">
            <a:off x="2153780" y="6247953"/>
            <a:ext cx="1881994" cy="400110"/>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de-DE" sz="1000" dirty="0" smtClean="0">
                <a:solidFill>
                  <a:schemeClr val="bg1"/>
                </a:solidFill>
              </a:rPr>
              <a:t>Regionale Workshops</a:t>
            </a:r>
          </a:p>
          <a:p>
            <a:pPr marL="171450" indent="-171450" algn="ctr" eaLnBrk="0" hangingPunct="0">
              <a:buFontTx/>
              <a:buChar char="-"/>
              <a:defRPr/>
            </a:pPr>
            <a:r>
              <a:rPr lang="de-DE" sz="1000" dirty="0" err="1" smtClean="0">
                <a:solidFill>
                  <a:schemeClr val="bg1"/>
                </a:solidFill>
              </a:rPr>
              <a:t>Publ</a:t>
            </a:r>
            <a:r>
              <a:rPr lang="de-DE" sz="1000" dirty="0" smtClean="0">
                <a:solidFill>
                  <a:schemeClr val="bg1"/>
                </a:solidFill>
              </a:rPr>
              <a:t>. </a:t>
            </a:r>
            <a:r>
              <a:rPr lang="de-DE" sz="1000" dirty="0" err="1" smtClean="0">
                <a:solidFill>
                  <a:schemeClr val="bg1"/>
                </a:solidFill>
              </a:rPr>
              <a:t>Good</a:t>
            </a:r>
            <a:r>
              <a:rPr lang="de-DE" sz="1000" dirty="0" smtClean="0">
                <a:solidFill>
                  <a:schemeClr val="bg1"/>
                </a:solidFill>
              </a:rPr>
              <a:t> Practices</a:t>
            </a:r>
            <a:endParaRPr lang="de-DE" sz="1000" dirty="0">
              <a:solidFill>
                <a:schemeClr val="bg1"/>
              </a:solidFill>
            </a:endParaRPr>
          </a:p>
        </p:txBody>
      </p:sp>
      <p:sp>
        <p:nvSpPr>
          <p:cNvPr id="24" name="Rechteck 23"/>
          <p:cNvSpPr/>
          <p:nvPr/>
        </p:nvSpPr>
        <p:spPr>
          <a:xfrm>
            <a:off x="2927012" y="2095319"/>
            <a:ext cx="3202913" cy="830997"/>
          </a:xfrm>
          <a:prstGeom prst="rect">
            <a:avLst/>
          </a:prstGeom>
        </p:spPr>
        <p:txBody>
          <a:bodyPr wrap="square">
            <a:spAutoFit/>
          </a:bodyPr>
          <a:lstStyle/>
          <a:p>
            <a:pPr algn="ctr" eaLnBrk="0" hangingPunct="0">
              <a:defRPr/>
            </a:pPr>
            <a:r>
              <a:rPr lang="de-DE" sz="1600" dirty="0">
                <a:solidFill>
                  <a:srgbClr val="C00000"/>
                </a:solidFill>
              </a:rPr>
              <a:t>Entwicklungsvoraussetzungen beschäftigungsintensiver </a:t>
            </a:r>
            <a:r>
              <a:rPr lang="de-DE" sz="1600" dirty="0" smtClean="0">
                <a:solidFill>
                  <a:srgbClr val="C00000"/>
                </a:solidFill>
              </a:rPr>
              <a:t>RE&amp;EE Technologien </a:t>
            </a:r>
            <a:endParaRPr lang="de-DE" sz="1600" dirty="0">
              <a:solidFill>
                <a:srgbClr val="C00000"/>
              </a:solidFill>
            </a:endParaRPr>
          </a:p>
        </p:txBody>
      </p:sp>
      <p:sp>
        <p:nvSpPr>
          <p:cNvPr id="86" name="Abgerundetes Rechteck 3"/>
          <p:cNvSpPr>
            <a:spLocks noChangeArrowheads="1"/>
          </p:cNvSpPr>
          <p:nvPr/>
        </p:nvSpPr>
        <p:spPr bwMode="auto">
          <a:xfrm>
            <a:off x="5303677" y="1456093"/>
            <a:ext cx="1476375" cy="646986"/>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de-DE" sz="1600" b="0" dirty="0" smtClean="0">
                <a:solidFill>
                  <a:schemeClr val="tx1"/>
                </a:solidFill>
              </a:rPr>
              <a:t>Hochwertige Produkte</a:t>
            </a:r>
            <a:endParaRPr lang="de-DE" sz="1600" b="0" dirty="0">
              <a:solidFill>
                <a:schemeClr val="tx1"/>
              </a:solidFill>
            </a:endParaRPr>
          </a:p>
        </p:txBody>
      </p:sp>
      <p:cxnSp>
        <p:nvCxnSpPr>
          <p:cNvPr id="89" name="Gerade Verbindung mit Pfeil 164"/>
          <p:cNvCxnSpPr>
            <a:cxnSpLocks noChangeShapeType="1"/>
            <a:stCxn id="86" idx="3"/>
            <a:endCxn id="49176" idx="1"/>
          </p:cNvCxnSpPr>
          <p:nvPr/>
        </p:nvCxnSpPr>
        <p:spPr bwMode="auto">
          <a:xfrm flipV="1">
            <a:off x="6780052" y="1518432"/>
            <a:ext cx="176867" cy="261154"/>
          </a:xfrm>
          <a:prstGeom prst="straightConnector1">
            <a:avLst/>
          </a:prstGeom>
          <a:noFill/>
          <a:ln w="25400" algn="ctr">
            <a:solidFill>
              <a:srgbClr val="C00000"/>
            </a:solidFill>
            <a:round/>
            <a:headEnd/>
            <a:tailEnd type="triangle" w="med" len="med"/>
          </a:ln>
        </p:spPr>
      </p:cxnSp>
      <p:cxnSp>
        <p:nvCxnSpPr>
          <p:cNvPr id="111" name="Gerade Verbindung mit Pfeil 12"/>
          <p:cNvCxnSpPr>
            <a:cxnSpLocks noChangeShapeType="1"/>
            <a:stCxn id="86" idx="0"/>
            <a:endCxn id="112" idx="2"/>
          </p:cNvCxnSpPr>
          <p:nvPr/>
        </p:nvCxnSpPr>
        <p:spPr bwMode="auto">
          <a:xfrm flipH="1" flipV="1">
            <a:off x="5462336" y="1004514"/>
            <a:ext cx="579529" cy="451579"/>
          </a:xfrm>
          <a:prstGeom prst="straightConnector1">
            <a:avLst/>
          </a:prstGeom>
          <a:noFill/>
          <a:ln w="25400" algn="ctr">
            <a:solidFill>
              <a:srgbClr val="C00000"/>
            </a:solidFill>
            <a:round/>
            <a:headEnd/>
            <a:tailEnd type="triangle" w="med" len="med"/>
          </a:ln>
        </p:spPr>
      </p:cxnSp>
      <p:sp>
        <p:nvSpPr>
          <p:cNvPr id="112" name="Abgerundetes Rechteck 3"/>
          <p:cNvSpPr>
            <a:spLocks noChangeArrowheads="1"/>
          </p:cNvSpPr>
          <p:nvPr/>
        </p:nvSpPr>
        <p:spPr bwMode="auto">
          <a:xfrm>
            <a:off x="4359515" y="629943"/>
            <a:ext cx="2205641"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Emissionsreduktion</a:t>
            </a:r>
            <a:endParaRPr lang="de-DE" sz="1600" b="0" dirty="0">
              <a:solidFill>
                <a:schemeClr val="tx1"/>
              </a:solidFill>
            </a:endParaRPr>
          </a:p>
        </p:txBody>
      </p:sp>
      <p:cxnSp>
        <p:nvCxnSpPr>
          <p:cNvPr id="150" name="Gerade Verbindung mit Pfeil 12"/>
          <p:cNvCxnSpPr>
            <a:cxnSpLocks noChangeShapeType="1"/>
            <a:stCxn id="86" idx="0"/>
            <a:endCxn id="151" idx="3"/>
          </p:cNvCxnSpPr>
          <p:nvPr/>
        </p:nvCxnSpPr>
        <p:spPr bwMode="auto">
          <a:xfrm flipH="1" flipV="1">
            <a:off x="4882808" y="1387782"/>
            <a:ext cx="1159057" cy="68311"/>
          </a:xfrm>
          <a:prstGeom prst="straightConnector1">
            <a:avLst/>
          </a:prstGeom>
          <a:noFill/>
          <a:ln w="25400" algn="ctr">
            <a:solidFill>
              <a:srgbClr val="C00000"/>
            </a:solidFill>
            <a:round/>
            <a:headEnd/>
            <a:tailEnd type="triangle" w="med" len="med"/>
          </a:ln>
        </p:spPr>
      </p:cxnSp>
      <p:sp>
        <p:nvSpPr>
          <p:cNvPr id="151" name="Abgerundetes Rechteck 3"/>
          <p:cNvSpPr>
            <a:spLocks noChangeArrowheads="1"/>
          </p:cNvSpPr>
          <p:nvPr/>
        </p:nvSpPr>
        <p:spPr bwMode="auto">
          <a:xfrm>
            <a:off x="2677167" y="1064289"/>
            <a:ext cx="2205641"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de-DE" sz="1600" b="0" dirty="0" smtClean="0">
                <a:solidFill>
                  <a:schemeClr val="tx1"/>
                </a:solidFill>
              </a:rPr>
              <a:t>Kostenersparnis durch Investitionen</a:t>
            </a:r>
            <a:endParaRPr lang="de-DE" sz="1600" b="0" dirty="0">
              <a:solidFill>
                <a:schemeClr val="tx1"/>
              </a:solidFill>
            </a:endParaRPr>
          </a:p>
        </p:txBody>
      </p:sp>
      <p:cxnSp>
        <p:nvCxnSpPr>
          <p:cNvPr id="159" name="Gerade Verbindung mit Pfeil 12"/>
          <p:cNvCxnSpPr>
            <a:cxnSpLocks noChangeShapeType="1"/>
            <a:stCxn id="151" idx="1"/>
            <a:endCxn id="49158" idx="0"/>
          </p:cNvCxnSpPr>
          <p:nvPr/>
        </p:nvCxnSpPr>
        <p:spPr bwMode="auto">
          <a:xfrm flipH="1">
            <a:off x="2187062" y="1387782"/>
            <a:ext cx="490105" cy="481146"/>
          </a:xfrm>
          <a:prstGeom prst="straightConnector1">
            <a:avLst/>
          </a:prstGeom>
          <a:noFill/>
          <a:ln w="25400" algn="ctr">
            <a:solidFill>
              <a:srgbClr val="C00000"/>
            </a:solidFill>
            <a:round/>
            <a:headEnd/>
            <a:tailEnd type="triangle" w="med" len="med"/>
          </a:ln>
        </p:spPr>
      </p:cxnSp>
      <p:sp>
        <p:nvSpPr>
          <p:cNvPr id="5" name="Geschweifte Klammer links 4"/>
          <p:cNvSpPr/>
          <p:nvPr/>
        </p:nvSpPr>
        <p:spPr bwMode="auto">
          <a:xfrm>
            <a:off x="186219" y="820210"/>
            <a:ext cx="504411" cy="4900469"/>
          </a:xfrm>
          <a:prstGeom prst="leftBrace">
            <a:avLst>
              <a:gd name="adj1" fmla="val 46653"/>
              <a:gd name="adj2" fmla="val 50305"/>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200" b="1" i="0" u="none" strike="noStrike" cap="none" normalizeH="0" baseline="0" smtClean="0">
              <a:ln>
                <a:noFill/>
              </a:ln>
              <a:solidFill>
                <a:srgbClr val="999999"/>
              </a:solidFill>
              <a:effectLst/>
              <a:latin typeface="Arial" charset="0"/>
            </a:endParaRPr>
          </a:p>
        </p:txBody>
      </p:sp>
      <p:cxnSp>
        <p:nvCxnSpPr>
          <p:cNvPr id="7" name="Gekrümmte Verbindung 6"/>
          <p:cNvCxnSpPr>
            <a:stCxn id="5" idx="1"/>
            <a:endCxn id="63" idx="2"/>
          </p:cNvCxnSpPr>
          <p:nvPr/>
        </p:nvCxnSpPr>
        <p:spPr bwMode="auto">
          <a:xfrm rot="10800000" flipH="1" flipV="1">
            <a:off x="186218" y="3285390"/>
            <a:ext cx="2833139" cy="3347911"/>
          </a:xfrm>
          <a:prstGeom prst="curvedConnector4">
            <a:avLst>
              <a:gd name="adj1" fmla="val -4672"/>
              <a:gd name="adj2" fmla="val 99722"/>
            </a:avLst>
          </a:prstGeom>
          <a:solidFill>
            <a:schemeClr val="accent1"/>
          </a:solidFill>
          <a:ln w="9525" cap="flat" cmpd="sng" algn="ctr">
            <a:solidFill>
              <a:schemeClr val="tx1"/>
            </a:solidFill>
            <a:prstDash val="solid"/>
            <a:round/>
            <a:headEnd type="none" w="med" len="med"/>
            <a:tailEnd type="arrow"/>
          </a:ln>
          <a:effectLst/>
        </p:spPr>
      </p:cxnSp>
      <p:sp>
        <p:nvSpPr>
          <p:cNvPr id="3" name="Rechteck 2"/>
          <p:cNvSpPr/>
          <p:nvPr/>
        </p:nvSpPr>
        <p:spPr>
          <a:xfrm>
            <a:off x="6883868" y="6471576"/>
            <a:ext cx="2225343" cy="369332"/>
          </a:xfrm>
          <a:prstGeom prst="rect">
            <a:avLst/>
          </a:prstGeom>
          <a:solidFill>
            <a:schemeClr val="bg1"/>
          </a:solidFill>
        </p:spPr>
        <p:txBody>
          <a:bodyPr wrap="square">
            <a:spAutoFit/>
          </a:bodyPr>
          <a:lstStyle/>
          <a:p>
            <a:r>
              <a:rPr lang="de-DE" sz="1800" dirty="0">
                <a:solidFill>
                  <a:schemeClr val="tx1"/>
                </a:solidFill>
              </a:rPr>
              <a:t>ENTWURF MLB</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Ellipse 41"/>
          <p:cNvSpPr/>
          <p:nvPr/>
        </p:nvSpPr>
        <p:spPr bwMode="auto">
          <a:xfrm>
            <a:off x="67703" y="1868928"/>
            <a:ext cx="9082980" cy="4920670"/>
          </a:xfrm>
          <a:prstGeom prst="ellipse">
            <a:avLst/>
          </a:prstGeom>
          <a:solidFill>
            <a:schemeClr val="accent1">
              <a:lumMod val="20000"/>
              <a:lumOff val="80000"/>
              <a:alpha val="50000"/>
            </a:schemeClr>
          </a:solidFill>
          <a:ln w="3175" cap="rnd">
            <a:solidFill>
              <a:srgbClr val="000000"/>
            </a:solidFill>
            <a:prstDash val="sysDash"/>
            <a:round/>
            <a:headEnd/>
            <a:tailEnd/>
          </a:ln>
        </p:spPr>
        <p:txBody>
          <a:bodyPr>
            <a:noAutofit/>
          </a:bodyPr>
          <a:lstStyle/>
          <a:p>
            <a:pPr algn="ctr" eaLnBrk="0" hangingPunct="0">
              <a:defRPr/>
            </a:pPr>
            <a:endParaRPr lang="fr-FR" sz="1100" b="0" dirty="0">
              <a:solidFill>
                <a:schemeClr val="tx1"/>
              </a:solidFill>
              <a:cs typeface="+mn-cs"/>
            </a:endParaRPr>
          </a:p>
        </p:txBody>
      </p:sp>
      <p:sp>
        <p:nvSpPr>
          <p:cNvPr id="49158" name="Abgerundetes Rechteck 3"/>
          <p:cNvSpPr>
            <a:spLocks noChangeArrowheads="1"/>
          </p:cNvSpPr>
          <p:nvPr/>
        </p:nvSpPr>
        <p:spPr bwMode="auto">
          <a:xfrm>
            <a:off x="1099748" y="1713575"/>
            <a:ext cx="1854710"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Investissements</a:t>
            </a:r>
            <a:endParaRPr lang="fr-FR" sz="1600" b="0" dirty="0">
              <a:solidFill>
                <a:schemeClr val="tx1"/>
              </a:solidFill>
            </a:endParaRPr>
          </a:p>
        </p:txBody>
      </p:sp>
      <p:sp>
        <p:nvSpPr>
          <p:cNvPr id="49159" name="Abgerundetes Rechteck 4"/>
          <p:cNvSpPr>
            <a:spLocks noChangeArrowheads="1"/>
          </p:cNvSpPr>
          <p:nvPr/>
        </p:nvSpPr>
        <p:spPr bwMode="auto">
          <a:xfrm>
            <a:off x="7002612" y="1920475"/>
            <a:ext cx="2111898" cy="646986"/>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Main </a:t>
            </a:r>
            <a:r>
              <a:rPr lang="fr-FR" sz="1600" b="0" dirty="0">
                <a:solidFill>
                  <a:schemeClr val="tx1"/>
                </a:solidFill>
              </a:rPr>
              <a:t>d'œuvre qualifiée</a:t>
            </a:r>
          </a:p>
        </p:txBody>
      </p:sp>
      <p:cxnSp>
        <p:nvCxnSpPr>
          <p:cNvPr id="49166" name="Gerade Verbindung mit Pfeil 12"/>
          <p:cNvCxnSpPr>
            <a:cxnSpLocks noChangeShapeType="1"/>
            <a:stCxn id="49160" idx="0"/>
            <a:endCxn id="49159" idx="2"/>
          </p:cNvCxnSpPr>
          <p:nvPr/>
        </p:nvCxnSpPr>
        <p:spPr bwMode="auto">
          <a:xfrm flipV="1">
            <a:off x="7935409" y="2567461"/>
            <a:ext cx="123152" cy="531873"/>
          </a:xfrm>
          <a:prstGeom prst="straightConnector1">
            <a:avLst/>
          </a:prstGeom>
          <a:noFill/>
          <a:ln w="25400" algn="ctr">
            <a:solidFill>
              <a:srgbClr val="C00000"/>
            </a:solidFill>
            <a:round/>
            <a:headEnd/>
            <a:tailEnd type="triangle" w="med" len="med"/>
          </a:ln>
        </p:spPr>
      </p:cxnSp>
      <p:sp>
        <p:nvSpPr>
          <p:cNvPr id="49173" name="Abgerundetes Rechteck 61"/>
          <p:cNvSpPr>
            <a:spLocks noChangeArrowheads="1"/>
          </p:cNvSpPr>
          <p:nvPr/>
        </p:nvSpPr>
        <p:spPr bwMode="auto">
          <a:xfrm>
            <a:off x="1107503" y="2881134"/>
            <a:ext cx="2735801" cy="646986"/>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r" eaLnBrk="0" hangingPunct="0"/>
            <a:r>
              <a:rPr lang="fr-FR" sz="1600" b="0" dirty="0" smtClean="0">
                <a:solidFill>
                  <a:schemeClr val="tx1"/>
                </a:solidFill>
              </a:rPr>
              <a:t>(2) Structure de soutien (</a:t>
            </a:r>
            <a:r>
              <a:rPr lang="fr-FR" sz="1200" b="0" dirty="0" smtClean="0">
                <a:solidFill>
                  <a:schemeClr val="tx1"/>
                </a:solidFill>
              </a:rPr>
              <a:t>Mesures de promotion)</a:t>
            </a:r>
            <a:endParaRPr lang="fr-FR" sz="1200" b="0" dirty="0">
              <a:solidFill>
                <a:schemeClr val="tx1"/>
              </a:solidFill>
            </a:endParaRPr>
          </a:p>
        </p:txBody>
      </p:sp>
      <p:sp>
        <p:nvSpPr>
          <p:cNvPr id="49176" name="Abgerundetes Rechteck 163"/>
          <p:cNvSpPr>
            <a:spLocks noChangeArrowheads="1"/>
          </p:cNvSpPr>
          <p:nvPr/>
        </p:nvSpPr>
        <p:spPr bwMode="auto">
          <a:xfrm>
            <a:off x="6956919" y="1058731"/>
            <a:ext cx="2153894" cy="646986"/>
          </a:xfrm>
          <a:prstGeom prst="roundRect">
            <a:avLst>
              <a:gd name="adj" fmla="val 16667"/>
            </a:avLst>
          </a:prstGeom>
          <a:solidFill>
            <a:srgbClr val="92D050"/>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Emplois durables</a:t>
            </a:r>
          </a:p>
          <a:p>
            <a:pPr algn="ctr" eaLnBrk="0" hangingPunct="0"/>
            <a:r>
              <a:rPr lang="de-DE" sz="1600" b="0" dirty="0" err="1" smtClean="0">
                <a:solidFill>
                  <a:schemeClr val="tx1"/>
                </a:solidFill>
              </a:rPr>
              <a:t>dans</a:t>
            </a:r>
            <a:r>
              <a:rPr lang="de-DE" sz="1600" b="0" dirty="0" smtClean="0">
                <a:solidFill>
                  <a:schemeClr val="tx1"/>
                </a:solidFill>
              </a:rPr>
              <a:t> </a:t>
            </a:r>
            <a:r>
              <a:rPr lang="de-DE" sz="1600" b="0" dirty="0" smtClean="0">
                <a:solidFill>
                  <a:schemeClr val="tx1"/>
                </a:solidFill>
              </a:rPr>
              <a:t>les EE/ER</a:t>
            </a:r>
            <a:endParaRPr lang="fr-FR" sz="1600" b="0" dirty="0">
              <a:solidFill>
                <a:schemeClr val="tx1"/>
              </a:solidFill>
            </a:endParaRPr>
          </a:p>
        </p:txBody>
      </p:sp>
      <p:sp>
        <p:nvSpPr>
          <p:cNvPr id="49160" name="Abgerundetes Rechteck 5"/>
          <p:cNvSpPr>
            <a:spLocks noChangeArrowheads="1"/>
          </p:cNvSpPr>
          <p:nvPr/>
        </p:nvSpPr>
        <p:spPr bwMode="auto">
          <a:xfrm>
            <a:off x="6868485" y="3099334"/>
            <a:ext cx="2133847" cy="91940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(3.b) Formations initiales/continues</a:t>
            </a:r>
          </a:p>
          <a:p>
            <a:pPr algn="ctr" eaLnBrk="0" hangingPunct="0"/>
            <a:r>
              <a:rPr lang="de-DE" sz="1600" b="0" dirty="0" err="1" smtClean="0">
                <a:solidFill>
                  <a:schemeClr val="tx1"/>
                </a:solidFill>
              </a:rPr>
              <a:t>qualifiantes</a:t>
            </a:r>
            <a:endParaRPr lang="fr-FR" sz="1600" b="0" dirty="0">
              <a:solidFill>
                <a:schemeClr val="tx1"/>
              </a:solidFill>
            </a:endParaRPr>
          </a:p>
        </p:txBody>
      </p:sp>
      <p:cxnSp>
        <p:nvCxnSpPr>
          <p:cNvPr id="49189" name="Gerade Verbindung mit Pfeil 164"/>
          <p:cNvCxnSpPr>
            <a:cxnSpLocks noChangeShapeType="1"/>
            <a:stCxn id="49158" idx="3"/>
            <a:endCxn id="86" idx="1"/>
          </p:cNvCxnSpPr>
          <p:nvPr/>
        </p:nvCxnSpPr>
        <p:spPr bwMode="auto">
          <a:xfrm flipV="1">
            <a:off x="2954458" y="1779586"/>
            <a:ext cx="2349219" cy="121275"/>
          </a:xfrm>
          <a:prstGeom prst="straightConnector1">
            <a:avLst/>
          </a:prstGeom>
          <a:noFill/>
          <a:ln w="25400" algn="ctr">
            <a:solidFill>
              <a:srgbClr val="C00000"/>
            </a:solidFill>
            <a:round/>
            <a:headEnd/>
            <a:tailEnd type="triangle" w="med" len="med"/>
          </a:ln>
        </p:spPr>
      </p:cxnSp>
      <p:cxnSp>
        <p:nvCxnSpPr>
          <p:cNvPr id="78" name="Gerade Verbindung mit Pfeil 13"/>
          <p:cNvCxnSpPr>
            <a:cxnSpLocks noChangeShapeType="1"/>
            <a:stCxn id="49159" idx="0"/>
            <a:endCxn id="49176" idx="2"/>
          </p:cNvCxnSpPr>
          <p:nvPr/>
        </p:nvCxnSpPr>
        <p:spPr bwMode="auto">
          <a:xfrm flipH="1" flipV="1">
            <a:off x="8033866" y="1705717"/>
            <a:ext cx="24695" cy="214758"/>
          </a:xfrm>
          <a:prstGeom prst="straightConnector1">
            <a:avLst/>
          </a:prstGeom>
          <a:noFill/>
          <a:ln w="25400" algn="ctr">
            <a:solidFill>
              <a:srgbClr val="C00000"/>
            </a:solidFill>
            <a:round/>
            <a:headEnd/>
            <a:tailEnd type="triangle" w="med" len="med"/>
          </a:ln>
        </p:spPr>
      </p:cxnSp>
      <p:sp>
        <p:nvSpPr>
          <p:cNvPr id="173" name="Abgerundetes Rechteck 5"/>
          <p:cNvSpPr>
            <a:spLocks noChangeArrowheads="1"/>
          </p:cNvSpPr>
          <p:nvPr/>
        </p:nvSpPr>
        <p:spPr bwMode="auto">
          <a:xfrm>
            <a:off x="4964852" y="3130615"/>
            <a:ext cx="1756073" cy="91940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  (3.a) Standards de qualité</a:t>
            </a:r>
            <a:endParaRPr lang="fr-FR" sz="1600" b="0" dirty="0">
              <a:solidFill>
                <a:schemeClr val="tx1"/>
              </a:solidFill>
            </a:endParaRPr>
          </a:p>
        </p:txBody>
      </p:sp>
      <p:cxnSp>
        <p:nvCxnSpPr>
          <p:cNvPr id="174" name="Gerade Verbindung mit Pfeil 12"/>
          <p:cNvCxnSpPr>
            <a:cxnSpLocks noChangeShapeType="1"/>
            <a:stCxn id="173" idx="0"/>
            <a:endCxn id="86" idx="2"/>
          </p:cNvCxnSpPr>
          <p:nvPr/>
        </p:nvCxnSpPr>
        <p:spPr bwMode="auto">
          <a:xfrm flipV="1">
            <a:off x="5842889" y="2103079"/>
            <a:ext cx="198976" cy="1027536"/>
          </a:xfrm>
          <a:prstGeom prst="straightConnector1">
            <a:avLst/>
          </a:prstGeom>
          <a:noFill/>
          <a:ln w="25400" algn="ctr">
            <a:solidFill>
              <a:srgbClr val="C00000"/>
            </a:solidFill>
            <a:round/>
            <a:headEnd/>
            <a:tailEnd type="triangle" w="med" len="med"/>
          </a:ln>
        </p:spPr>
      </p:cxnSp>
      <p:sp>
        <p:nvSpPr>
          <p:cNvPr id="185" name="Rechteck 184"/>
          <p:cNvSpPr/>
          <p:nvPr/>
        </p:nvSpPr>
        <p:spPr>
          <a:xfrm>
            <a:off x="67703" y="2324"/>
            <a:ext cx="5610062" cy="461665"/>
          </a:xfrm>
          <a:prstGeom prst="rect">
            <a:avLst/>
          </a:prstGeom>
          <a:solidFill>
            <a:schemeClr val="bg1"/>
          </a:solidFill>
        </p:spPr>
        <p:txBody>
          <a:bodyPr wrap="none">
            <a:spAutoFit/>
          </a:bodyPr>
          <a:lstStyle/>
          <a:p>
            <a:r>
              <a:rPr lang="fr-FR" sz="2400" dirty="0" smtClean="0">
                <a:solidFill>
                  <a:srgbClr val="C00000"/>
                </a:solidFill>
              </a:rPr>
              <a:t>RE-ACTIVATE – Modèle </a:t>
            </a:r>
            <a:r>
              <a:rPr lang="fr-FR" sz="2400" dirty="0" smtClean="0">
                <a:solidFill>
                  <a:srgbClr val="C00000"/>
                </a:solidFill>
              </a:rPr>
              <a:t>de résultats </a:t>
            </a:r>
            <a:endParaRPr lang="fr-FR" dirty="0"/>
          </a:p>
        </p:txBody>
      </p:sp>
      <p:sp>
        <p:nvSpPr>
          <p:cNvPr id="224" name="Abgerundetes Rechteck 8"/>
          <p:cNvSpPr>
            <a:spLocks noChangeArrowheads="1"/>
          </p:cNvSpPr>
          <p:nvPr/>
        </p:nvSpPr>
        <p:spPr bwMode="auto">
          <a:xfrm>
            <a:off x="3459892" y="5308879"/>
            <a:ext cx="2816205"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(4) </a:t>
            </a:r>
            <a:r>
              <a:rPr lang="fr-FR" sz="1600" b="0" dirty="0">
                <a:solidFill>
                  <a:schemeClr val="tx1"/>
                </a:solidFill>
              </a:rPr>
              <a:t>E</a:t>
            </a:r>
            <a:r>
              <a:rPr lang="fr-FR" sz="1600" b="0" dirty="0" smtClean="0">
                <a:solidFill>
                  <a:schemeClr val="tx1"/>
                </a:solidFill>
              </a:rPr>
              <a:t>change </a:t>
            </a:r>
            <a:r>
              <a:rPr lang="fr-FR" sz="1600" b="0" dirty="0" smtClean="0">
                <a:solidFill>
                  <a:schemeClr val="tx1"/>
                </a:solidFill>
              </a:rPr>
              <a:t>(</a:t>
            </a:r>
            <a:r>
              <a:rPr lang="fr-FR" sz="1600" b="0" dirty="0" err="1" smtClean="0">
                <a:solidFill>
                  <a:schemeClr val="tx1"/>
                </a:solidFill>
              </a:rPr>
              <a:t>MENA+All</a:t>
            </a:r>
            <a:r>
              <a:rPr lang="fr-FR" sz="1600" b="0" dirty="0" smtClean="0">
                <a:solidFill>
                  <a:schemeClr val="tx1"/>
                </a:solidFill>
              </a:rPr>
              <a:t>)</a:t>
            </a:r>
            <a:endParaRPr lang="fr-FR" sz="1600" b="0" dirty="0">
              <a:solidFill>
                <a:schemeClr val="tx1"/>
              </a:solidFill>
            </a:endParaRPr>
          </a:p>
        </p:txBody>
      </p:sp>
      <p:cxnSp>
        <p:nvCxnSpPr>
          <p:cNvPr id="228" name="Gerade Verbindung mit Pfeil 13"/>
          <p:cNvCxnSpPr>
            <a:cxnSpLocks noChangeShapeType="1"/>
            <a:stCxn id="49173" idx="0"/>
            <a:endCxn id="49158" idx="2"/>
          </p:cNvCxnSpPr>
          <p:nvPr/>
        </p:nvCxnSpPr>
        <p:spPr bwMode="auto">
          <a:xfrm flipH="1" flipV="1">
            <a:off x="2027103" y="2088146"/>
            <a:ext cx="448301" cy="792988"/>
          </a:xfrm>
          <a:prstGeom prst="straightConnector1">
            <a:avLst/>
          </a:prstGeom>
          <a:noFill/>
          <a:ln w="25400" algn="ctr">
            <a:solidFill>
              <a:srgbClr val="C00000"/>
            </a:solidFill>
            <a:round/>
            <a:headEnd/>
            <a:tailEnd type="triangle" w="med" len="med"/>
          </a:ln>
        </p:spPr>
      </p:cxnSp>
      <p:cxnSp>
        <p:nvCxnSpPr>
          <p:cNvPr id="231" name="Gerade Verbindung mit Pfeil 13"/>
          <p:cNvCxnSpPr>
            <a:cxnSpLocks noChangeShapeType="1"/>
            <a:stCxn id="278" idx="0"/>
            <a:endCxn id="49173" idx="2"/>
          </p:cNvCxnSpPr>
          <p:nvPr/>
        </p:nvCxnSpPr>
        <p:spPr bwMode="auto">
          <a:xfrm flipH="1" flipV="1">
            <a:off x="2475404" y="3528120"/>
            <a:ext cx="1166103" cy="1171150"/>
          </a:xfrm>
          <a:prstGeom prst="straightConnector1">
            <a:avLst/>
          </a:prstGeom>
          <a:noFill/>
          <a:ln w="25400" algn="ctr">
            <a:solidFill>
              <a:srgbClr val="C00000"/>
            </a:solidFill>
            <a:round/>
            <a:headEnd/>
            <a:tailEnd type="triangle" w="med" len="med"/>
          </a:ln>
        </p:spPr>
      </p:cxnSp>
      <p:sp>
        <p:nvSpPr>
          <p:cNvPr id="278" name="Abgerundetes Rechteck 8"/>
          <p:cNvSpPr>
            <a:spLocks noChangeArrowheads="1"/>
          </p:cNvSpPr>
          <p:nvPr/>
        </p:nvSpPr>
        <p:spPr bwMode="auto">
          <a:xfrm>
            <a:off x="1597201" y="4699270"/>
            <a:ext cx="4088611" cy="374571"/>
          </a:xfrm>
          <a:prstGeom prst="roundRect">
            <a:avLst>
              <a:gd name="adj" fmla="val 16667"/>
            </a:avLst>
          </a:prstGeom>
          <a:solidFill>
            <a:schemeClr val="bg2"/>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(1</a:t>
            </a:r>
            <a:r>
              <a:rPr lang="fr-FR" sz="1600" b="0" dirty="0">
                <a:solidFill>
                  <a:schemeClr val="tx1"/>
                </a:solidFill>
              </a:rPr>
              <a:t>) </a:t>
            </a:r>
            <a:r>
              <a:rPr lang="fr-FR" sz="1600" b="0" dirty="0" smtClean="0">
                <a:solidFill>
                  <a:schemeClr val="tx1"/>
                </a:solidFill>
              </a:rPr>
              <a:t>Méthodes d'évaluation des décideurs </a:t>
            </a:r>
            <a:endParaRPr lang="fr-FR" sz="1600" b="0" dirty="0">
              <a:solidFill>
                <a:schemeClr val="tx1"/>
              </a:solidFill>
            </a:endParaRPr>
          </a:p>
        </p:txBody>
      </p:sp>
      <p:cxnSp>
        <p:nvCxnSpPr>
          <p:cNvPr id="280" name="Gerade Verbindung mit Pfeil 13"/>
          <p:cNvCxnSpPr>
            <a:cxnSpLocks noChangeShapeType="1"/>
            <a:stCxn id="278" idx="3"/>
            <a:endCxn id="173" idx="2"/>
          </p:cNvCxnSpPr>
          <p:nvPr/>
        </p:nvCxnSpPr>
        <p:spPr bwMode="auto">
          <a:xfrm flipV="1">
            <a:off x="5685812" y="4050016"/>
            <a:ext cx="157077" cy="836540"/>
          </a:xfrm>
          <a:prstGeom prst="straightConnector1">
            <a:avLst/>
          </a:prstGeom>
          <a:noFill/>
          <a:ln w="25400" algn="ctr">
            <a:solidFill>
              <a:srgbClr val="C00000"/>
            </a:solidFill>
            <a:round/>
            <a:headEnd/>
            <a:tailEnd type="triangle" w="med" len="med"/>
          </a:ln>
        </p:spPr>
      </p:cxnSp>
      <p:cxnSp>
        <p:nvCxnSpPr>
          <p:cNvPr id="283" name="Gerade Verbindung mit Pfeil 13"/>
          <p:cNvCxnSpPr>
            <a:cxnSpLocks noChangeShapeType="1"/>
            <a:stCxn id="278" idx="3"/>
            <a:endCxn id="49160" idx="1"/>
          </p:cNvCxnSpPr>
          <p:nvPr/>
        </p:nvCxnSpPr>
        <p:spPr bwMode="auto">
          <a:xfrm flipV="1">
            <a:off x="5685812" y="3559035"/>
            <a:ext cx="1182673" cy="1327521"/>
          </a:xfrm>
          <a:prstGeom prst="straightConnector1">
            <a:avLst/>
          </a:prstGeom>
          <a:noFill/>
          <a:ln w="25400" algn="ctr">
            <a:solidFill>
              <a:srgbClr val="C00000"/>
            </a:solidFill>
            <a:round/>
            <a:headEnd/>
            <a:tailEnd type="triangle" w="med" len="med"/>
          </a:ln>
        </p:spPr>
      </p:cxnSp>
      <p:cxnSp>
        <p:nvCxnSpPr>
          <p:cNvPr id="286" name="Gerade Verbindung mit Pfeil 13"/>
          <p:cNvCxnSpPr>
            <a:cxnSpLocks noChangeShapeType="1"/>
            <a:stCxn id="224" idx="0"/>
            <a:endCxn id="278" idx="2"/>
          </p:cNvCxnSpPr>
          <p:nvPr/>
        </p:nvCxnSpPr>
        <p:spPr bwMode="auto">
          <a:xfrm flipH="1" flipV="1">
            <a:off x="3641507" y="5073841"/>
            <a:ext cx="1226488" cy="235038"/>
          </a:xfrm>
          <a:prstGeom prst="straightConnector1">
            <a:avLst/>
          </a:prstGeom>
          <a:noFill/>
          <a:ln w="25400" algn="ctr">
            <a:solidFill>
              <a:srgbClr val="C00000"/>
            </a:solidFill>
            <a:round/>
            <a:headEnd/>
            <a:tailEnd type="triangle" w="med" len="med"/>
          </a:ln>
        </p:spPr>
      </p:cxnSp>
      <p:grpSp>
        <p:nvGrpSpPr>
          <p:cNvPr id="4" name="Gruppieren 3"/>
          <p:cNvGrpSpPr/>
          <p:nvPr/>
        </p:nvGrpSpPr>
        <p:grpSpPr>
          <a:xfrm>
            <a:off x="300238" y="4638916"/>
            <a:ext cx="2144090" cy="1203131"/>
            <a:chOff x="1053343" y="4870849"/>
            <a:chExt cx="2144090" cy="1203131"/>
          </a:xfrm>
        </p:grpSpPr>
        <p:sp>
          <p:nvSpPr>
            <p:cNvPr id="226" name="Freeform 244"/>
            <p:cNvSpPr>
              <a:spLocks/>
            </p:cNvSpPr>
            <p:nvPr/>
          </p:nvSpPr>
          <p:spPr bwMode="auto">
            <a:xfrm rot="1494472">
              <a:off x="1256929" y="4870849"/>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0" name="Rectangle 247"/>
            <p:cNvSpPr>
              <a:spLocks noChangeArrowheads="1"/>
            </p:cNvSpPr>
            <p:nvPr/>
          </p:nvSpPr>
          <p:spPr bwMode="auto">
            <a:xfrm rot="1505983">
              <a:off x="1053343" y="5366094"/>
              <a:ext cx="1881994" cy="707886"/>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err="1" smtClean="0">
                  <a:solidFill>
                    <a:schemeClr val="bg1"/>
                  </a:solidFill>
                </a:rPr>
                <a:t>Toolbox</a:t>
              </a:r>
              <a:r>
                <a:rPr lang="fr-FR" sz="1000" dirty="0" smtClean="0">
                  <a:solidFill>
                    <a:schemeClr val="bg1"/>
                  </a:solidFill>
                </a:rPr>
                <a:t> SE4JOBS </a:t>
              </a:r>
            </a:p>
            <a:p>
              <a:pPr algn="ctr" eaLnBrk="0" hangingPunct="0">
                <a:defRPr/>
              </a:pPr>
              <a:r>
                <a:rPr lang="fr-FR" sz="1000" dirty="0" smtClean="0">
                  <a:solidFill>
                    <a:schemeClr val="bg1"/>
                  </a:solidFill>
                </a:rPr>
                <a:t>-&gt; -</a:t>
              </a:r>
              <a:r>
                <a:rPr lang="fr-FR" sz="1000" dirty="0" err="1" smtClean="0">
                  <a:solidFill>
                    <a:schemeClr val="bg1"/>
                  </a:solidFill>
                </a:rPr>
                <a:t>Stakeholder</a:t>
              </a:r>
              <a:r>
                <a:rPr lang="fr-FR" sz="1000" dirty="0" smtClean="0">
                  <a:solidFill>
                    <a:schemeClr val="bg1"/>
                  </a:solidFill>
                </a:rPr>
                <a:t>-Dialogue</a:t>
              </a:r>
            </a:p>
            <a:p>
              <a:pPr marL="171450" indent="-171450" algn="ctr" eaLnBrk="0" hangingPunct="0">
                <a:buFontTx/>
                <a:buChar char="-"/>
                <a:defRPr/>
              </a:pPr>
              <a:r>
                <a:rPr lang="fr-FR" sz="1000" dirty="0" smtClean="0">
                  <a:solidFill>
                    <a:schemeClr val="bg1"/>
                  </a:solidFill>
                </a:rPr>
                <a:t>Analyses de potentiel </a:t>
              </a:r>
            </a:p>
            <a:p>
              <a:pPr algn="ctr" eaLnBrk="0" hangingPunct="0">
                <a:defRPr/>
              </a:pPr>
              <a:r>
                <a:rPr lang="fr-FR" sz="1000" dirty="0" smtClean="0">
                  <a:solidFill>
                    <a:schemeClr val="bg1"/>
                  </a:solidFill>
                </a:rPr>
                <a:t>-&gt; Mécanisme </a:t>
              </a:r>
              <a:r>
                <a:rPr lang="fr-FR" sz="1000" dirty="0">
                  <a:solidFill>
                    <a:schemeClr val="bg1"/>
                  </a:solidFill>
                </a:rPr>
                <a:t>(</a:t>
              </a:r>
              <a:r>
                <a:rPr lang="fr-FR" sz="1000" dirty="0" smtClean="0">
                  <a:solidFill>
                    <a:schemeClr val="bg1"/>
                  </a:solidFill>
                </a:rPr>
                <a:t>données)</a:t>
              </a:r>
            </a:p>
          </p:txBody>
        </p:sp>
      </p:grpSp>
      <p:sp>
        <p:nvSpPr>
          <p:cNvPr id="43" name="Freeform 244"/>
          <p:cNvSpPr>
            <a:spLocks/>
          </p:cNvSpPr>
          <p:nvPr/>
        </p:nvSpPr>
        <p:spPr bwMode="auto">
          <a:xfrm rot="1494472">
            <a:off x="583604" y="3139961"/>
            <a:ext cx="2075885"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4" name="Rectangle 247"/>
          <p:cNvSpPr>
            <a:spLocks noChangeArrowheads="1"/>
          </p:cNvSpPr>
          <p:nvPr/>
        </p:nvSpPr>
        <p:spPr bwMode="auto">
          <a:xfrm rot="1505983">
            <a:off x="357661" y="3645195"/>
            <a:ext cx="2053926" cy="553998"/>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Analyses -&gt; HCD</a:t>
            </a:r>
          </a:p>
          <a:p>
            <a:pPr algn="ctr" eaLnBrk="0" hangingPunct="0">
              <a:defRPr/>
            </a:pPr>
            <a:r>
              <a:rPr lang="de-DE" sz="1000" dirty="0" smtClean="0">
                <a:solidFill>
                  <a:schemeClr val="bg1"/>
                </a:solidFill>
              </a:rPr>
              <a:t>- </a:t>
            </a:r>
            <a:r>
              <a:rPr lang="de-DE" sz="1000" dirty="0" smtClean="0">
                <a:solidFill>
                  <a:schemeClr val="bg1"/>
                </a:solidFill>
              </a:rPr>
              <a:t>Clusters </a:t>
            </a:r>
            <a:r>
              <a:rPr lang="de-DE" sz="1000" dirty="0" err="1" smtClean="0">
                <a:solidFill>
                  <a:schemeClr val="bg1"/>
                </a:solidFill>
              </a:rPr>
              <a:t>locaux</a:t>
            </a:r>
            <a:r>
              <a:rPr lang="de-DE" sz="1000" dirty="0" smtClean="0">
                <a:solidFill>
                  <a:schemeClr val="bg1"/>
                </a:solidFill>
              </a:rPr>
              <a:t> et </a:t>
            </a:r>
            <a:r>
              <a:rPr lang="de-DE" sz="1000" dirty="0" err="1" smtClean="0">
                <a:solidFill>
                  <a:schemeClr val="bg1"/>
                </a:solidFill>
              </a:rPr>
              <a:t>internat</a:t>
            </a:r>
            <a:r>
              <a:rPr lang="de-DE" sz="1000" dirty="0" smtClean="0">
                <a:solidFill>
                  <a:schemeClr val="bg1"/>
                </a:solidFill>
              </a:rPr>
              <a:t>.</a:t>
            </a:r>
            <a:endParaRPr lang="fr-FR" sz="1000" dirty="0" smtClean="0">
              <a:solidFill>
                <a:schemeClr val="bg1"/>
              </a:solidFill>
            </a:endParaRPr>
          </a:p>
          <a:p>
            <a:pPr algn="ctr" eaLnBrk="0" hangingPunct="0">
              <a:defRPr/>
            </a:pPr>
            <a:r>
              <a:rPr lang="fr-FR" sz="1000" dirty="0" smtClean="0">
                <a:solidFill>
                  <a:schemeClr val="bg1"/>
                </a:solidFill>
              </a:rPr>
              <a:t>-  </a:t>
            </a:r>
            <a:r>
              <a:rPr lang="fr-FR" sz="1000" dirty="0" smtClean="0">
                <a:solidFill>
                  <a:schemeClr val="bg1"/>
                </a:solidFill>
              </a:rPr>
              <a:t>Mesures de sensibilisation</a:t>
            </a:r>
            <a:endParaRPr lang="fr-FR" sz="1000" dirty="0">
              <a:solidFill>
                <a:schemeClr val="bg1"/>
              </a:solidFill>
            </a:endParaRPr>
          </a:p>
        </p:txBody>
      </p:sp>
      <p:sp>
        <p:nvSpPr>
          <p:cNvPr id="48" name="Freeform 244"/>
          <p:cNvSpPr>
            <a:spLocks/>
          </p:cNvSpPr>
          <p:nvPr/>
        </p:nvSpPr>
        <p:spPr bwMode="auto">
          <a:xfrm rot="1317332">
            <a:off x="6199284" y="4027304"/>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49" name="Rectangle 247"/>
          <p:cNvSpPr>
            <a:spLocks noChangeArrowheads="1"/>
          </p:cNvSpPr>
          <p:nvPr/>
        </p:nvSpPr>
        <p:spPr bwMode="auto">
          <a:xfrm rot="1328843">
            <a:off x="5989410" y="4532613"/>
            <a:ext cx="1881994" cy="707886"/>
          </a:xfrm>
          <a:prstGeom prst="rect">
            <a:avLst/>
          </a:prstGeom>
          <a:solidFill>
            <a:srgbClr val="E6A38E"/>
          </a:solidFill>
          <a:ln w="9525">
            <a:noFill/>
            <a:miter lim="800000"/>
            <a:headEnd/>
            <a:tailEnd/>
          </a:ln>
        </p:spPr>
        <p:txBody>
          <a:bodyPr wrap="square">
            <a:spAutoFit/>
          </a:bodyPr>
          <a:lstStyle/>
          <a:p>
            <a:pPr algn="ctr" eaLnBrk="0" hangingPunct="0">
              <a:defRPr/>
            </a:pPr>
            <a:r>
              <a:rPr lang="fr-FR" sz="1000" dirty="0" smtClean="0">
                <a:solidFill>
                  <a:schemeClr val="bg1"/>
                </a:solidFill>
              </a:rPr>
              <a:t>HCD </a:t>
            </a:r>
            <a:endParaRPr lang="fr-FR" sz="1000" dirty="0">
              <a:solidFill>
                <a:schemeClr val="bg1"/>
              </a:solidFill>
            </a:endParaRPr>
          </a:p>
          <a:p>
            <a:pPr algn="ctr" eaLnBrk="0" hangingPunct="0">
              <a:defRPr/>
            </a:pPr>
            <a:r>
              <a:rPr lang="de-DE" sz="1000" dirty="0" smtClean="0">
                <a:solidFill>
                  <a:schemeClr val="bg1"/>
                </a:solidFill>
              </a:rPr>
              <a:t>- </a:t>
            </a:r>
            <a:r>
              <a:rPr lang="de-DE" sz="1000" dirty="0" err="1" smtClean="0">
                <a:solidFill>
                  <a:schemeClr val="bg1"/>
                </a:solidFill>
              </a:rPr>
              <a:t>Soutien</a:t>
            </a:r>
            <a:r>
              <a:rPr lang="de-DE" sz="1000" dirty="0" smtClean="0">
                <a:solidFill>
                  <a:schemeClr val="bg1"/>
                </a:solidFill>
              </a:rPr>
              <a:t> </a:t>
            </a:r>
            <a:r>
              <a:rPr lang="de-DE" sz="1000" dirty="0" err="1" smtClean="0">
                <a:solidFill>
                  <a:schemeClr val="bg1"/>
                </a:solidFill>
              </a:rPr>
              <a:t>curric</a:t>
            </a:r>
            <a:r>
              <a:rPr lang="de-DE" sz="1000" dirty="0" err="1" smtClean="0">
                <a:solidFill>
                  <a:schemeClr val="bg1"/>
                </a:solidFill>
              </a:rPr>
              <a:t>ula</a:t>
            </a:r>
            <a:r>
              <a:rPr lang="de-DE" sz="1000" dirty="0" smtClean="0">
                <a:solidFill>
                  <a:schemeClr val="bg1"/>
                </a:solidFill>
              </a:rPr>
              <a:t> et  </a:t>
            </a:r>
            <a:r>
              <a:rPr lang="de-DE" sz="1000" dirty="0" err="1" smtClean="0">
                <a:solidFill>
                  <a:schemeClr val="bg1"/>
                </a:solidFill>
              </a:rPr>
              <a:t>matériel</a:t>
            </a:r>
            <a:r>
              <a:rPr lang="de-DE" sz="1000" dirty="0" smtClean="0">
                <a:solidFill>
                  <a:schemeClr val="bg1"/>
                </a:solidFill>
              </a:rPr>
              <a:t> de </a:t>
            </a:r>
            <a:r>
              <a:rPr lang="de-DE" sz="1000" dirty="0" err="1" smtClean="0">
                <a:solidFill>
                  <a:schemeClr val="bg1"/>
                </a:solidFill>
              </a:rPr>
              <a:t>formation</a:t>
            </a:r>
            <a:endParaRPr lang="de-DE" sz="1000" dirty="0" smtClean="0">
              <a:solidFill>
                <a:schemeClr val="bg1"/>
              </a:solidFill>
            </a:endParaRPr>
          </a:p>
          <a:p>
            <a:pPr algn="ctr" eaLnBrk="0" hangingPunct="0">
              <a:defRPr/>
            </a:pPr>
            <a:r>
              <a:rPr lang="de-DE" sz="1000" dirty="0" smtClean="0">
                <a:solidFill>
                  <a:schemeClr val="bg1"/>
                </a:solidFill>
              </a:rPr>
              <a:t>- </a:t>
            </a:r>
            <a:r>
              <a:rPr lang="de-DE" sz="1000" dirty="0" err="1" smtClean="0">
                <a:solidFill>
                  <a:schemeClr val="bg1"/>
                </a:solidFill>
              </a:rPr>
              <a:t>Installations</a:t>
            </a:r>
            <a:r>
              <a:rPr lang="de-DE" sz="1000" dirty="0" smtClean="0">
                <a:solidFill>
                  <a:schemeClr val="bg1"/>
                </a:solidFill>
              </a:rPr>
              <a:t> </a:t>
            </a:r>
            <a:r>
              <a:rPr lang="de-DE" sz="1000" dirty="0" err="1" smtClean="0">
                <a:solidFill>
                  <a:schemeClr val="bg1"/>
                </a:solidFill>
              </a:rPr>
              <a:t>pilotes</a:t>
            </a:r>
            <a:endParaRPr lang="fr-FR" sz="1000" dirty="0" smtClean="0">
              <a:solidFill>
                <a:schemeClr val="bg1"/>
              </a:solidFill>
            </a:endParaRPr>
          </a:p>
        </p:txBody>
      </p:sp>
      <p:sp>
        <p:nvSpPr>
          <p:cNvPr id="50" name="Freeform 244"/>
          <p:cNvSpPr>
            <a:spLocks/>
          </p:cNvSpPr>
          <p:nvPr/>
        </p:nvSpPr>
        <p:spPr bwMode="auto">
          <a:xfrm rot="1317332">
            <a:off x="4190917" y="3190803"/>
            <a:ext cx="1473251"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51" name="Rectangle 247"/>
          <p:cNvSpPr>
            <a:spLocks noChangeArrowheads="1"/>
          </p:cNvSpPr>
          <p:nvPr/>
        </p:nvSpPr>
        <p:spPr bwMode="auto">
          <a:xfrm rot="1328843">
            <a:off x="3948382" y="3697963"/>
            <a:ext cx="1451149" cy="707886"/>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Dev./Standards ST +PV (RENAC?)</a:t>
            </a:r>
          </a:p>
          <a:p>
            <a:pPr marL="171450" indent="-171450" algn="ctr" eaLnBrk="0" hangingPunct="0">
              <a:buFontTx/>
              <a:buChar char="-"/>
              <a:defRPr/>
            </a:pPr>
            <a:r>
              <a:rPr lang="fr-FR" sz="1000" dirty="0" smtClean="0">
                <a:solidFill>
                  <a:schemeClr val="bg1"/>
                </a:solidFill>
              </a:rPr>
              <a:t>Stratégies</a:t>
            </a:r>
            <a:endParaRPr lang="fr-FR" sz="1000" dirty="0" smtClean="0">
              <a:solidFill>
                <a:schemeClr val="bg1"/>
              </a:solidFill>
            </a:endParaRPr>
          </a:p>
          <a:p>
            <a:pPr algn="ctr" eaLnBrk="0" hangingPunct="0">
              <a:defRPr/>
            </a:pPr>
            <a:r>
              <a:rPr lang="fr-FR" sz="1000" dirty="0" smtClean="0">
                <a:solidFill>
                  <a:schemeClr val="bg1"/>
                </a:solidFill>
              </a:rPr>
              <a:t>(HCD)</a:t>
            </a:r>
            <a:endParaRPr lang="fr-FR" sz="1000" dirty="0">
              <a:solidFill>
                <a:schemeClr val="bg1"/>
              </a:solidFill>
            </a:endParaRPr>
          </a:p>
        </p:txBody>
      </p:sp>
      <p:sp>
        <p:nvSpPr>
          <p:cNvPr id="62" name="Freeform 244"/>
          <p:cNvSpPr>
            <a:spLocks/>
          </p:cNvSpPr>
          <p:nvPr/>
        </p:nvSpPr>
        <p:spPr bwMode="auto">
          <a:xfrm rot="1317332">
            <a:off x="2465314" y="5349113"/>
            <a:ext cx="1940504" cy="553998"/>
          </a:xfrm>
          <a:custGeom>
            <a:avLst/>
            <a:gdLst/>
            <a:ahLst/>
            <a:cxnLst>
              <a:cxn ang="0">
                <a:pos x="0" y="180"/>
              </a:cxn>
              <a:cxn ang="0">
                <a:pos x="368" y="180"/>
              </a:cxn>
              <a:cxn ang="0">
                <a:pos x="184" y="0"/>
              </a:cxn>
              <a:cxn ang="0">
                <a:pos x="0" y="180"/>
              </a:cxn>
            </a:cxnLst>
            <a:rect l="0" t="0" r="r" b="b"/>
            <a:pathLst>
              <a:path w="368" h="180">
                <a:moveTo>
                  <a:pt x="0" y="180"/>
                </a:moveTo>
                <a:lnTo>
                  <a:pt x="368" y="180"/>
                </a:lnTo>
                <a:lnTo>
                  <a:pt x="184" y="0"/>
                </a:lnTo>
                <a:lnTo>
                  <a:pt x="0" y="180"/>
                </a:lnTo>
                <a:close/>
              </a:path>
            </a:pathLst>
          </a:custGeom>
          <a:solidFill>
            <a:srgbClr val="C8410F"/>
          </a:solidFill>
          <a:ln w="9525">
            <a:noFill/>
            <a:round/>
            <a:headEnd/>
            <a:tailEnd/>
          </a:ln>
          <a:effectLst/>
        </p:spPr>
        <p:txBody>
          <a:bodyPr wrap="square" anchor="ctr">
            <a:spAutoFit/>
          </a:bodyPr>
          <a:lstStyle/>
          <a:p>
            <a:pPr algn="ctr" eaLnBrk="0" hangingPunct="0">
              <a:defRPr/>
            </a:pPr>
            <a:endParaRPr lang="fr-FR" sz="1100" dirty="0" smtClean="0">
              <a:solidFill>
                <a:schemeClr val="tx1">
                  <a:lumMod val="50000"/>
                  <a:lumOff val="50000"/>
                </a:schemeClr>
              </a:solidFill>
              <a:cs typeface="+mn-cs"/>
            </a:endParaRPr>
          </a:p>
          <a:p>
            <a:pPr algn="ctr" eaLnBrk="0" hangingPunct="0">
              <a:defRPr/>
            </a:pPr>
            <a:endParaRPr lang="fr-FR" sz="1100" dirty="0" smtClean="0">
              <a:solidFill>
                <a:schemeClr val="tx1">
                  <a:lumMod val="50000"/>
                  <a:lumOff val="50000"/>
                </a:schemeClr>
              </a:solidFill>
              <a:cs typeface="+mn-cs"/>
            </a:endParaRPr>
          </a:p>
          <a:p>
            <a:pPr algn="ctr" eaLnBrk="0" hangingPunct="0">
              <a:defRPr/>
            </a:pPr>
            <a:r>
              <a:rPr lang="fr-FR" sz="800" dirty="0" smtClean="0">
                <a:solidFill>
                  <a:schemeClr val="bg1"/>
                </a:solidFill>
                <a:cs typeface="+mn-cs"/>
              </a:rPr>
              <a:t>RE-ACTIVATE / RECREE</a:t>
            </a:r>
            <a:endParaRPr lang="fr-FR" sz="800" dirty="0">
              <a:solidFill>
                <a:schemeClr val="bg1"/>
              </a:solidFill>
              <a:cs typeface="+mn-cs"/>
            </a:endParaRPr>
          </a:p>
        </p:txBody>
      </p:sp>
      <p:sp>
        <p:nvSpPr>
          <p:cNvPr id="63" name="Rectangle 247"/>
          <p:cNvSpPr>
            <a:spLocks noChangeArrowheads="1"/>
          </p:cNvSpPr>
          <p:nvPr/>
        </p:nvSpPr>
        <p:spPr bwMode="auto">
          <a:xfrm rot="1328843">
            <a:off x="2252717" y="5853388"/>
            <a:ext cx="2003557" cy="553998"/>
          </a:xfrm>
          <a:prstGeom prst="rect">
            <a:avLst/>
          </a:prstGeom>
          <a:solidFill>
            <a:srgbClr val="E6A38E"/>
          </a:solidFill>
          <a:ln w="9525">
            <a:noFill/>
            <a:miter lim="800000"/>
            <a:headEnd/>
            <a:tailEnd/>
          </a:ln>
        </p:spPr>
        <p:txBody>
          <a:bodyPr wrap="square">
            <a:spAutoFit/>
          </a:bodyPr>
          <a:lstStyle/>
          <a:p>
            <a:pPr marL="171450" indent="-171450" algn="ctr" eaLnBrk="0" hangingPunct="0">
              <a:buFontTx/>
              <a:buChar char="-"/>
              <a:defRPr/>
            </a:pPr>
            <a:r>
              <a:rPr lang="fr-FR" sz="1000" dirty="0" smtClean="0">
                <a:solidFill>
                  <a:schemeClr val="bg1"/>
                </a:solidFill>
              </a:rPr>
              <a:t>Ateliers régionaux</a:t>
            </a:r>
            <a:endParaRPr lang="fr-FR" sz="1000" dirty="0" smtClean="0">
              <a:solidFill>
                <a:schemeClr val="bg1"/>
              </a:solidFill>
            </a:endParaRPr>
          </a:p>
          <a:p>
            <a:pPr marL="171450" indent="-171450" algn="ctr" eaLnBrk="0" hangingPunct="0">
              <a:buFontTx/>
              <a:buChar char="-"/>
              <a:defRPr/>
            </a:pPr>
            <a:r>
              <a:rPr lang="de-DE" sz="1000" dirty="0" err="1" smtClean="0">
                <a:solidFill>
                  <a:schemeClr val="bg1"/>
                </a:solidFill>
              </a:rPr>
              <a:t>Création</a:t>
            </a:r>
            <a:r>
              <a:rPr lang="de-DE" sz="1000" dirty="0" smtClean="0">
                <a:solidFill>
                  <a:schemeClr val="bg1"/>
                </a:solidFill>
              </a:rPr>
              <a:t> </a:t>
            </a:r>
            <a:r>
              <a:rPr lang="de-DE" sz="1000" dirty="0" smtClean="0">
                <a:solidFill>
                  <a:schemeClr val="bg1"/>
                </a:solidFill>
              </a:rPr>
              <a:t>de  </a:t>
            </a:r>
            <a:r>
              <a:rPr lang="de-DE" sz="1000" dirty="0" smtClean="0">
                <a:solidFill>
                  <a:schemeClr val="bg1"/>
                </a:solidFill>
              </a:rPr>
              <a:t>Clusters</a:t>
            </a:r>
            <a:endParaRPr lang="fr-FR" sz="1000" dirty="0" smtClean="0">
              <a:solidFill>
                <a:schemeClr val="bg1"/>
              </a:solidFill>
            </a:endParaRPr>
          </a:p>
          <a:p>
            <a:pPr marL="171450" indent="-171450" algn="ctr" eaLnBrk="0" hangingPunct="0">
              <a:buFontTx/>
              <a:buChar char="-"/>
              <a:defRPr/>
            </a:pPr>
            <a:r>
              <a:rPr lang="fr-FR" sz="1000" dirty="0" err="1" smtClean="0">
                <a:solidFill>
                  <a:schemeClr val="bg1"/>
                </a:solidFill>
              </a:rPr>
              <a:t>Publ</a:t>
            </a:r>
            <a:r>
              <a:rPr lang="fr-FR" sz="1000" dirty="0" smtClean="0">
                <a:solidFill>
                  <a:schemeClr val="bg1"/>
                </a:solidFill>
              </a:rPr>
              <a:t>. </a:t>
            </a:r>
            <a:r>
              <a:rPr lang="fr-FR" sz="1000" dirty="0" smtClean="0">
                <a:solidFill>
                  <a:schemeClr val="bg1"/>
                </a:solidFill>
              </a:rPr>
              <a:t>Bonnes Pratiques</a:t>
            </a:r>
            <a:endParaRPr lang="fr-FR" sz="1000" dirty="0">
              <a:solidFill>
                <a:schemeClr val="bg1"/>
              </a:solidFill>
            </a:endParaRPr>
          </a:p>
        </p:txBody>
      </p:sp>
      <p:sp>
        <p:nvSpPr>
          <p:cNvPr id="24" name="Rechteck 23"/>
          <p:cNvSpPr/>
          <p:nvPr/>
        </p:nvSpPr>
        <p:spPr>
          <a:xfrm>
            <a:off x="2927012" y="2095319"/>
            <a:ext cx="3202913" cy="830997"/>
          </a:xfrm>
          <a:prstGeom prst="rect">
            <a:avLst/>
          </a:prstGeom>
        </p:spPr>
        <p:txBody>
          <a:bodyPr wrap="square">
            <a:spAutoFit/>
          </a:bodyPr>
          <a:lstStyle/>
          <a:p>
            <a:pPr algn="ctr" eaLnBrk="0" hangingPunct="0">
              <a:defRPr/>
            </a:pPr>
            <a:r>
              <a:rPr lang="fr-FR" sz="1600" dirty="0" smtClean="0">
                <a:solidFill>
                  <a:srgbClr val="C00000"/>
                </a:solidFill>
              </a:rPr>
              <a:t>Conditions </a:t>
            </a:r>
            <a:r>
              <a:rPr lang="fr-FR" sz="1600" dirty="0">
                <a:solidFill>
                  <a:srgbClr val="C00000"/>
                </a:solidFill>
              </a:rPr>
              <a:t>de développement des </a:t>
            </a:r>
            <a:r>
              <a:rPr lang="fr-FR" sz="1600" dirty="0" smtClean="0">
                <a:solidFill>
                  <a:srgbClr val="C00000"/>
                </a:solidFill>
              </a:rPr>
              <a:t>technologies </a:t>
            </a:r>
            <a:r>
              <a:rPr lang="fr-FR" sz="1600" dirty="0">
                <a:solidFill>
                  <a:srgbClr val="C00000"/>
                </a:solidFill>
              </a:rPr>
              <a:t>ER &amp; EE</a:t>
            </a:r>
            <a:r>
              <a:rPr lang="fr-FR" sz="1600" dirty="0" smtClean="0">
                <a:solidFill>
                  <a:srgbClr val="C00000"/>
                </a:solidFill>
              </a:rPr>
              <a:t> </a:t>
            </a:r>
            <a:r>
              <a:rPr lang="fr-FR" sz="1600" dirty="0" smtClean="0">
                <a:solidFill>
                  <a:srgbClr val="C00000"/>
                </a:solidFill>
              </a:rPr>
              <a:t>pourvoyeuses d’emplois </a:t>
            </a:r>
            <a:endParaRPr lang="fr-FR" sz="1600" dirty="0">
              <a:solidFill>
                <a:srgbClr val="C00000"/>
              </a:solidFill>
            </a:endParaRPr>
          </a:p>
        </p:txBody>
      </p:sp>
      <p:sp>
        <p:nvSpPr>
          <p:cNvPr id="86" name="Abgerundetes Rechteck 3"/>
          <p:cNvSpPr>
            <a:spLocks noChangeArrowheads="1"/>
          </p:cNvSpPr>
          <p:nvPr/>
        </p:nvSpPr>
        <p:spPr bwMode="auto">
          <a:xfrm>
            <a:off x="5303677" y="1456093"/>
            <a:ext cx="1476375" cy="646986"/>
          </a:xfrm>
          <a:prstGeom prst="roundRect">
            <a:avLst>
              <a:gd name="adj" fmla="val 16667"/>
            </a:avLst>
          </a:prstGeom>
          <a:solidFill>
            <a:schemeClr val="bg1"/>
          </a:solidFill>
          <a:ln w="15875">
            <a:solidFill>
              <a:srgbClr val="C00000"/>
            </a:solidFill>
            <a:prstDash val="sysDash"/>
            <a:round/>
            <a:headEnd/>
            <a:tailEnd/>
          </a:ln>
        </p:spPr>
        <p:txBody>
          <a:bodyPr>
            <a:spAutoFit/>
          </a:bodyPr>
          <a:lstStyle/>
          <a:p>
            <a:pPr algn="ctr" eaLnBrk="0" hangingPunct="0"/>
            <a:r>
              <a:rPr lang="fr-FR" sz="1600" b="0" dirty="0" smtClean="0">
                <a:solidFill>
                  <a:schemeClr val="tx1"/>
                </a:solidFill>
              </a:rPr>
              <a:t>Produits </a:t>
            </a:r>
            <a:r>
              <a:rPr lang="fr-FR" sz="1600" b="0" dirty="0">
                <a:solidFill>
                  <a:schemeClr val="tx1"/>
                </a:solidFill>
              </a:rPr>
              <a:t>de </a:t>
            </a:r>
            <a:r>
              <a:rPr lang="fr-FR" sz="1600" b="0" dirty="0" smtClean="0">
                <a:solidFill>
                  <a:schemeClr val="tx1"/>
                </a:solidFill>
              </a:rPr>
              <a:t>qualité</a:t>
            </a:r>
            <a:endParaRPr lang="fr-FR" sz="1600" b="0" dirty="0">
              <a:solidFill>
                <a:schemeClr val="tx1"/>
              </a:solidFill>
            </a:endParaRPr>
          </a:p>
        </p:txBody>
      </p:sp>
      <p:cxnSp>
        <p:nvCxnSpPr>
          <p:cNvPr id="89" name="Gerade Verbindung mit Pfeil 164"/>
          <p:cNvCxnSpPr>
            <a:cxnSpLocks noChangeShapeType="1"/>
            <a:stCxn id="86" idx="3"/>
            <a:endCxn id="49176" idx="1"/>
          </p:cNvCxnSpPr>
          <p:nvPr/>
        </p:nvCxnSpPr>
        <p:spPr bwMode="auto">
          <a:xfrm flipV="1">
            <a:off x="6780052" y="1382224"/>
            <a:ext cx="176867" cy="397362"/>
          </a:xfrm>
          <a:prstGeom prst="straightConnector1">
            <a:avLst/>
          </a:prstGeom>
          <a:noFill/>
          <a:ln w="25400" algn="ctr">
            <a:solidFill>
              <a:srgbClr val="C00000"/>
            </a:solidFill>
            <a:round/>
            <a:headEnd/>
            <a:tailEnd type="triangle" w="med" len="med"/>
          </a:ln>
        </p:spPr>
      </p:cxnSp>
      <p:cxnSp>
        <p:nvCxnSpPr>
          <p:cNvPr id="111" name="Gerade Verbindung mit Pfeil 12"/>
          <p:cNvCxnSpPr>
            <a:cxnSpLocks noChangeShapeType="1"/>
            <a:stCxn id="86" idx="0"/>
            <a:endCxn id="112" idx="2"/>
          </p:cNvCxnSpPr>
          <p:nvPr/>
        </p:nvCxnSpPr>
        <p:spPr bwMode="auto">
          <a:xfrm flipH="1" flipV="1">
            <a:off x="5335502" y="838560"/>
            <a:ext cx="706363" cy="617533"/>
          </a:xfrm>
          <a:prstGeom prst="straightConnector1">
            <a:avLst/>
          </a:prstGeom>
          <a:noFill/>
          <a:ln w="25400" algn="ctr">
            <a:solidFill>
              <a:srgbClr val="C00000"/>
            </a:solidFill>
            <a:round/>
            <a:headEnd/>
            <a:tailEnd type="triangle" w="med" len="med"/>
          </a:ln>
        </p:spPr>
      </p:cxnSp>
      <p:sp>
        <p:nvSpPr>
          <p:cNvPr id="112" name="Abgerundetes Rechteck 3"/>
          <p:cNvSpPr>
            <a:spLocks noChangeArrowheads="1"/>
          </p:cNvSpPr>
          <p:nvPr/>
        </p:nvSpPr>
        <p:spPr bwMode="auto">
          <a:xfrm>
            <a:off x="4014753" y="463989"/>
            <a:ext cx="2641497"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Réductions des émissions </a:t>
            </a:r>
            <a:endParaRPr lang="fr-FR" sz="1600" b="0" dirty="0">
              <a:solidFill>
                <a:schemeClr val="tx1"/>
              </a:solidFill>
            </a:endParaRPr>
          </a:p>
        </p:txBody>
      </p:sp>
      <p:cxnSp>
        <p:nvCxnSpPr>
          <p:cNvPr id="150" name="Gerade Verbindung mit Pfeil 12"/>
          <p:cNvCxnSpPr>
            <a:cxnSpLocks noChangeShapeType="1"/>
            <a:stCxn id="86" idx="0"/>
            <a:endCxn id="151" idx="3"/>
          </p:cNvCxnSpPr>
          <p:nvPr/>
        </p:nvCxnSpPr>
        <p:spPr bwMode="auto">
          <a:xfrm flipH="1" flipV="1">
            <a:off x="4882808" y="1251575"/>
            <a:ext cx="1159057" cy="204518"/>
          </a:xfrm>
          <a:prstGeom prst="straightConnector1">
            <a:avLst/>
          </a:prstGeom>
          <a:noFill/>
          <a:ln w="25400" algn="ctr">
            <a:solidFill>
              <a:srgbClr val="C00000"/>
            </a:solidFill>
            <a:round/>
            <a:headEnd/>
            <a:tailEnd type="triangle" w="med" len="med"/>
          </a:ln>
        </p:spPr>
      </p:cxnSp>
      <p:sp>
        <p:nvSpPr>
          <p:cNvPr id="151" name="Abgerundetes Rechteck 3"/>
          <p:cNvSpPr>
            <a:spLocks noChangeArrowheads="1"/>
          </p:cNvSpPr>
          <p:nvPr/>
        </p:nvSpPr>
        <p:spPr bwMode="auto">
          <a:xfrm>
            <a:off x="2677167" y="1064289"/>
            <a:ext cx="2205641" cy="374571"/>
          </a:xfrm>
          <a:prstGeom prst="roundRect">
            <a:avLst>
              <a:gd name="adj" fmla="val 16667"/>
            </a:avLst>
          </a:prstGeom>
          <a:solidFill>
            <a:schemeClr val="bg1"/>
          </a:solidFill>
          <a:ln w="15875">
            <a:solidFill>
              <a:srgbClr val="C00000"/>
            </a:solidFill>
            <a:prstDash val="sysDash"/>
            <a:round/>
            <a:headEnd/>
            <a:tailEnd/>
          </a:ln>
        </p:spPr>
        <p:txBody>
          <a:bodyPr wrap="square">
            <a:spAutoFit/>
          </a:bodyPr>
          <a:lstStyle/>
          <a:p>
            <a:pPr algn="ctr" eaLnBrk="0" hangingPunct="0"/>
            <a:r>
              <a:rPr lang="fr-FR" sz="1600" b="0" dirty="0" smtClean="0">
                <a:solidFill>
                  <a:schemeClr val="tx1"/>
                </a:solidFill>
              </a:rPr>
              <a:t>Réduction des coûts</a:t>
            </a:r>
            <a:endParaRPr lang="fr-FR" sz="1600" b="0" dirty="0">
              <a:solidFill>
                <a:schemeClr val="tx1"/>
              </a:solidFill>
            </a:endParaRPr>
          </a:p>
        </p:txBody>
      </p:sp>
      <p:cxnSp>
        <p:nvCxnSpPr>
          <p:cNvPr id="159" name="Gerade Verbindung mit Pfeil 12"/>
          <p:cNvCxnSpPr>
            <a:cxnSpLocks noChangeShapeType="1"/>
            <a:stCxn id="151" idx="1"/>
            <a:endCxn id="49158" idx="0"/>
          </p:cNvCxnSpPr>
          <p:nvPr/>
        </p:nvCxnSpPr>
        <p:spPr bwMode="auto">
          <a:xfrm flipH="1">
            <a:off x="2027103" y="1251575"/>
            <a:ext cx="650064" cy="462000"/>
          </a:xfrm>
          <a:prstGeom prst="straightConnector1">
            <a:avLst/>
          </a:prstGeom>
          <a:noFill/>
          <a:ln w="25400" algn="ctr">
            <a:solidFill>
              <a:srgbClr val="C00000"/>
            </a:solidFill>
            <a:round/>
            <a:headEnd/>
            <a:tailEnd type="triangle" w="med" len="med"/>
          </a:ln>
        </p:spPr>
      </p:cxnSp>
      <p:sp>
        <p:nvSpPr>
          <p:cNvPr id="5" name="Geschweifte Klammer links 4"/>
          <p:cNvSpPr/>
          <p:nvPr/>
        </p:nvSpPr>
        <p:spPr bwMode="auto">
          <a:xfrm>
            <a:off x="186219" y="820210"/>
            <a:ext cx="504411" cy="4900469"/>
          </a:xfrm>
          <a:prstGeom prst="leftBrace">
            <a:avLst>
              <a:gd name="adj1" fmla="val 46653"/>
              <a:gd name="adj2" fmla="val 50305"/>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200" b="1" i="0" u="none" strike="noStrike" cap="none" normalizeH="0" baseline="0" dirty="0" smtClean="0">
              <a:ln>
                <a:noFill/>
              </a:ln>
              <a:solidFill>
                <a:srgbClr val="999999"/>
              </a:solidFill>
              <a:effectLst/>
              <a:latin typeface="Arial" charset="0"/>
            </a:endParaRPr>
          </a:p>
        </p:txBody>
      </p:sp>
      <p:cxnSp>
        <p:nvCxnSpPr>
          <p:cNvPr id="7" name="Gekrümmte Verbindung 6"/>
          <p:cNvCxnSpPr>
            <a:stCxn id="5" idx="1"/>
            <a:endCxn id="63" idx="2"/>
          </p:cNvCxnSpPr>
          <p:nvPr/>
        </p:nvCxnSpPr>
        <p:spPr bwMode="auto">
          <a:xfrm rot="10800000" flipH="1" flipV="1">
            <a:off x="186218" y="3285390"/>
            <a:ext cx="2963851" cy="3101557"/>
          </a:xfrm>
          <a:prstGeom prst="curvedConnector4">
            <a:avLst>
              <a:gd name="adj1" fmla="val -4465"/>
              <a:gd name="adj2" fmla="val 108029"/>
            </a:avLst>
          </a:prstGeom>
          <a:solidFill>
            <a:schemeClr val="accent1"/>
          </a:solidFill>
          <a:ln w="9525" cap="flat" cmpd="sng" algn="ctr">
            <a:solidFill>
              <a:schemeClr val="tx1"/>
            </a:solidFill>
            <a:prstDash val="solid"/>
            <a:round/>
            <a:headEnd type="none" w="med" len="med"/>
            <a:tailEnd type="arrow"/>
          </a:ln>
          <a:effectLst/>
        </p:spPr>
      </p:cxnSp>
      <p:sp>
        <p:nvSpPr>
          <p:cNvPr id="3" name="Rechteck 2"/>
          <p:cNvSpPr/>
          <p:nvPr/>
        </p:nvSpPr>
        <p:spPr>
          <a:xfrm>
            <a:off x="7795503" y="6471576"/>
            <a:ext cx="1291884" cy="369332"/>
          </a:xfrm>
          <a:prstGeom prst="rect">
            <a:avLst/>
          </a:prstGeom>
          <a:solidFill>
            <a:schemeClr val="bg1"/>
          </a:solidFill>
        </p:spPr>
        <p:txBody>
          <a:bodyPr wrap="square">
            <a:spAutoFit/>
          </a:bodyPr>
          <a:lstStyle/>
          <a:p>
            <a:r>
              <a:rPr lang="fr-FR" sz="1800" dirty="0" err="1" smtClean="0">
                <a:solidFill>
                  <a:schemeClr val="tx1"/>
                </a:solidFill>
              </a:rPr>
              <a:t>Draft</a:t>
            </a:r>
            <a:r>
              <a:rPr lang="fr-FR" sz="1800" dirty="0" smtClean="0">
                <a:solidFill>
                  <a:schemeClr val="tx1"/>
                </a:solidFill>
              </a:rPr>
              <a:t> MLB</a:t>
            </a:r>
            <a:endParaRPr lang="fr-FR" sz="1800" dirty="0">
              <a:solidFill>
                <a:schemeClr val="tx1"/>
              </a:solidFill>
            </a:endParaRPr>
          </a:p>
        </p:txBody>
      </p:sp>
      <p:cxnSp>
        <p:nvCxnSpPr>
          <p:cNvPr id="52" name="Gerade Verbindung mit Pfeil 13"/>
          <p:cNvCxnSpPr>
            <a:cxnSpLocks noChangeShapeType="1"/>
            <a:stCxn id="173" idx="3"/>
            <a:endCxn id="49160" idx="1"/>
          </p:cNvCxnSpPr>
          <p:nvPr/>
        </p:nvCxnSpPr>
        <p:spPr bwMode="auto">
          <a:xfrm flipV="1">
            <a:off x="6720925" y="3559035"/>
            <a:ext cx="147560" cy="31281"/>
          </a:xfrm>
          <a:prstGeom prst="straightConnector1">
            <a:avLst/>
          </a:prstGeom>
          <a:noFill/>
          <a:ln w="25400" algn="ctr">
            <a:solidFill>
              <a:srgbClr val="C00000"/>
            </a:solidFill>
            <a:round/>
            <a:headEnd/>
            <a:tailEnd type="triangle" w="med" len="med"/>
          </a:ln>
        </p:spPr>
      </p:cxnSp>
    </p:spTree>
    <p:extLst>
      <p:ext uri="{BB962C8B-B14F-4D97-AF65-F5344CB8AC3E}">
        <p14:creationId xmlns:p14="http://schemas.microsoft.com/office/powerpoint/2010/main" val="36808229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powerpoint-leerfolie-de">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9525" cap="flat" cmpd="sng" algn="ctr">
          <a:noFill/>
          <a:prstDash val="solid"/>
          <a:round/>
          <a:headEnd type="none" w="med" len="med"/>
          <a:tailEnd type="none" w="med" len="med"/>
        </a:ln>
        <a:effectLst/>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dirty="0" err="1"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txDef>
      <a:spPr>
        <a:noFill/>
      </a:spPr>
      <a:bodyPr wrap="square" rtlCol="0">
        <a:spAutoFit/>
      </a:bodyPr>
      <a:lstStyle>
        <a:defPPr>
          <a:defRPr sz="1800" b="0" dirty="0" err="1" smtClean="0">
            <a:solidFill>
              <a:schemeClr val="tx2"/>
            </a:solidFill>
          </a:defRPr>
        </a:defPPr>
      </a:lstStyle>
    </a:tx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giz-powerpoint-leerfolie-de</Template>
  <TotalTime>0</TotalTime>
  <Words>530</Words>
  <Application>Microsoft Office PowerPoint</Application>
  <PresentationFormat>Affichage à l'écran (4:3)</PresentationFormat>
  <Paragraphs>106</Paragraphs>
  <Slides>2</Slides>
  <Notes>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Arial Narrow</vt:lpstr>
      <vt:lpstr>Wingdings</vt:lpstr>
      <vt:lpstr>giz-powerpoint-leerfolie-de</vt:lpstr>
      <vt:lpstr>Présentation PowerPoint</vt:lpstr>
      <vt:lpstr>Présentation PowerPoint</vt:lpstr>
    </vt:vector>
  </TitlesOfParts>
  <Company>GIZ GmbH</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Steve Ameyibor</dc:creator>
  <cp:keywords>GIZ-Leerfolie</cp:keywords>
  <cp:lastModifiedBy>Hélène Nabih</cp:lastModifiedBy>
  <cp:revision>117</cp:revision>
  <cp:lastPrinted>2012-07-19T10:16:59Z</cp:lastPrinted>
  <dcterms:created xsi:type="dcterms:W3CDTF">2013-04-30T13:44:45Z</dcterms:created>
  <dcterms:modified xsi:type="dcterms:W3CDTF">2016-04-08T10:07:42Z</dcterms:modified>
</cp:coreProperties>
</file>